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2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58" r:id="rId4"/>
    <p:sldId id="259" r:id="rId5"/>
    <p:sldId id="262" r:id="rId6"/>
    <p:sldId id="260" r:id="rId7"/>
    <p:sldId id="267" r:id="rId8"/>
    <p:sldId id="261" r:id="rId9"/>
    <p:sldId id="263" r:id="rId10"/>
    <p:sldId id="265" r:id="rId11"/>
    <p:sldId id="264" r:id="rId12"/>
    <p:sldId id="269" r:id="rId13"/>
    <p:sldId id="266" r:id="rId14"/>
    <p:sldId id="270" r:id="rId15"/>
  </p:sldIdLst>
  <p:sldSz cx="14630400" cy="8229600"/>
  <p:notesSz cx="7010400" cy="9296400"/>
  <p:defaultTextStyle>
    <a:defPPr>
      <a:defRPr lang="en-US"/>
    </a:defPPr>
    <a:lvl1pPr marL="0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3110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06220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5933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1244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6555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65311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4" d="100"/>
          <a:sy n="64" d="100"/>
        </p:scale>
        <p:origin x="-112" y="-2256"/>
      </p:cViewPr>
      <p:guideLst>
        <p:guide orient="horz" pos="2592"/>
        <p:guide pos="460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69A386-0859-48D9-95E0-CEB98C2E8558}" type="datetimeFigureOut">
              <a:rPr lang="en-US" smtClean="0"/>
              <a:t>4/12/16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56E98E-E310-4EFD-87B6-F6D06C78E5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3470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8F2024-C527-F048-A347-18C6F59ACB0F}" type="datetimeFigureOut">
              <a:rPr lang="en-US" smtClean="0"/>
              <a:t>4/12/16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E76FE7-F2F1-564A-8522-7AEA058A6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86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Introductions,</a:t>
            </a:r>
            <a:r>
              <a:rPr lang="en-US" baseline="0" dirty="0" smtClean="0"/>
              <a:t> describe experience, </a:t>
            </a:r>
          </a:p>
          <a:p>
            <a:r>
              <a:rPr lang="en-US" baseline="0" dirty="0" smtClean="0"/>
              <a:t>Connection with Cognitive Neuroscience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76FE7-F2F1-564A-8522-7AEA058A624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7237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Usually</a:t>
            </a:r>
            <a:r>
              <a:rPr lang="en-US" baseline="0" dirty="0" smtClean="0"/>
              <a:t> m</a:t>
            </a:r>
            <a:r>
              <a:rPr lang="en-US" dirty="0" smtClean="0"/>
              <a:t>ost effective with</a:t>
            </a:r>
            <a:r>
              <a:rPr lang="en-US" baseline="0" dirty="0" smtClean="0"/>
              <a:t> students who have extreme behavioral and/or emotional regulation – </a:t>
            </a:r>
          </a:p>
          <a:p>
            <a:endParaRPr lang="en-US" baseline="0" dirty="0" smtClean="0"/>
          </a:p>
          <a:p>
            <a:r>
              <a:rPr lang="en-US" baseline="0" dirty="0" smtClean="0"/>
              <a:t>Host questions about bullying/harassment steps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76FE7-F2F1-564A-8522-7AEA058A624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7240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Review resources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76FE7-F2F1-564A-8522-7AEA058A624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8802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Final questions – offer more in-depth training, customizable resources,</a:t>
            </a:r>
            <a:r>
              <a:rPr lang="en-US" baseline="0" dirty="0" smtClean="0"/>
              <a:t> stop and think cards, FBA templates</a:t>
            </a:r>
            <a:r>
              <a:rPr lang="en-US" baseline="0" smtClean="0"/>
              <a:t>, etc…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76FE7-F2F1-564A-8522-7AEA058A624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68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4 understandings are critical to any successful restorative process. Adults</a:t>
            </a:r>
            <a:r>
              <a:rPr lang="en-US" baseline="0" dirty="0" smtClean="0"/>
              <a:t> can use a variety of strategies (neuroplasticity) to “get in the zone”.  Without the understandings, we are likely to become frustrated or </a:t>
            </a:r>
            <a:endParaRPr lang="en-US" dirty="0" smtClean="0"/>
          </a:p>
          <a:p>
            <a:r>
              <a:rPr lang="en-US" dirty="0" smtClean="0"/>
              <a:t>1- Managing behavior of others is impossible and frustrating – we</a:t>
            </a:r>
            <a:r>
              <a:rPr lang="en-US" baseline="0" dirty="0" smtClean="0"/>
              <a:t> manage our own behavior and we can set up the conditions that will foster positive behaviors in our students – but it always comes down to the individual</a:t>
            </a:r>
          </a:p>
          <a:p>
            <a:r>
              <a:rPr lang="en-US" dirty="0" smtClean="0"/>
              <a:t>2 – Describe the “emotional scrubs” strategy</a:t>
            </a:r>
            <a:r>
              <a:rPr lang="en-US" baseline="0" dirty="0" smtClean="0"/>
              <a:t> and its rationale</a:t>
            </a:r>
          </a:p>
          <a:p>
            <a:r>
              <a:rPr lang="en-US" baseline="0" dirty="0" smtClean="0"/>
              <a:t>3- Offer the resource </a:t>
            </a:r>
            <a:endParaRPr lang="en-US" dirty="0" smtClean="0"/>
          </a:p>
          <a:p>
            <a:r>
              <a:rPr lang="en-US" dirty="0" smtClean="0"/>
              <a:t>4 -The allure of “short term” goals of escaping a challenging situation can</a:t>
            </a:r>
            <a:r>
              <a:rPr lang="en-US" baseline="0" dirty="0" smtClean="0"/>
              <a:t> be strong – More strategies for depersonalizing behavior and maintaining a long-term focus at:  </a:t>
            </a:r>
            <a:r>
              <a:rPr lang="en-US" baseline="0" dirty="0" err="1" smtClean="0"/>
              <a:t>educationinnovation.com</a:t>
            </a: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Good time for Host Questions</a:t>
            </a:r>
            <a:r>
              <a:rPr lang="en-US" baseline="0" dirty="0" smtClean="0"/>
              <a:t> after this slide.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76FE7-F2F1-564A-8522-7AEA058A624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242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7 million years of human brain development – evolved to keep us together! </a:t>
            </a:r>
          </a:p>
          <a:p>
            <a:r>
              <a:rPr lang="en-US" dirty="0" smtClean="0"/>
              <a:t>Anterior Cingulate Cortex processes</a:t>
            </a:r>
            <a:r>
              <a:rPr lang="en-US" baseline="0" dirty="0" smtClean="0"/>
              <a:t> reward signals (integrates everything that’s important for behavioral learning – triggers awareness of errors, regulates emotional response, supports </a:t>
            </a:r>
            <a:r>
              <a:rPr lang="en-US" baseline="0" dirty="0" err="1" smtClean="0"/>
              <a:t>exectuive</a:t>
            </a:r>
            <a:r>
              <a:rPr lang="en-US" baseline="0" dirty="0" smtClean="0"/>
              <a:t> functions)  More about ACC at </a:t>
            </a:r>
            <a:r>
              <a:rPr lang="en-US" baseline="0" dirty="0" err="1" smtClean="0"/>
              <a:t>educationinnovation.com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76FE7-F2F1-564A-8522-7AEA058A624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518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WOULD BE A GREAT TIME FOR HOST QUESTIONS: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Q:  Some</a:t>
            </a:r>
            <a:r>
              <a:rPr lang="en-US" baseline="0" dirty="0" smtClean="0"/>
              <a:t> might say that punitive consequences appear to work – the fear of a punitive consequence would prevent a student from repeating the misbehavior?  </a:t>
            </a:r>
            <a:r>
              <a:rPr lang="en-US" baseline="0" dirty="0" smtClean="0">
                <a:solidFill>
                  <a:schemeClr val="accent2">
                    <a:lumMod val="75000"/>
                  </a:schemeClr>
                </a:solidFill>
              </a:rPr>
              <a:t>(A:  Punitive consequences actually work faster in a highly contextualized way – but the tradeoff is a culture of fear, disconnection, and absolute failure to create cognitive learning that will help a student to make better decisions or to think critically about actions.  Also, this type of behavioral learning reinforces negative behaviors whenever a student “gets away” with it… so you can get locked into a “policing” dynamic to make sure you catch the negative behaviors as they happen -(very disempowering for a teacher … and for students)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>
                <a:solidFill>
                  <a:schemeClr val="accent1">
                    <a:lumMod val="75000"/>
                  </a:schemeClr>
                </a:solidFill>
              </a:rPr>
              <a:t>Q:  T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he mindsets about the underlying causes of behavior seem to be very important ? </a:t>
            </a:r>
            <a:r>
              <a:rPr lang="en-US" dirty="0" smtClean="0"/>
              <a:t>(A:  These</a:t>
            </a:r>
            <a:r>
              <a:rPr lang="en-US" baseline="0" dirty="0" smtClean="0"/>
              <a:t> conceptual frameworks are actually fundamental and can be considered a “step” in the restorative process – this approach works well if the adults implementing it can de-personalize the behavior and stay focused on the long-term goals.)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76FE7-F2F1-564A-8522-7AEA058A624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12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time, explain the level of dissociation that occurs with</a:t>
            </a:r>
            <a:r>
              <a:rPr lang="en-US" baseline="0" dirty="0" smtClean="0"/>
              <a:t> fear-based or punitive discipline – students begin to connect their misbehavior with adult hostility rather than with their own poor decision making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76FE7-F2F1-564A-8522-7AEA058A624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443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Begin with </a:t>
            </a:r>
            <a:r>
              <a:rPr lang="en-US" dirty="0" err="1" smtClean="0"/>
              <a:t>deescalation</a:t>
            </a:r>
            <a:r>
              <a:rPr lang="en-US" dirty="0" smtClean="0"/>
              <a:t> – can’t process</a:t>
            </a:r>
            <a:r>
              <a:rPr lang="en-US" baseline="0" dirty="0" smtClean="0"/>
              <a:t> when upset…. </a:t>
            </a:r>
            <a:r>
              <a:rPr lang="en-US" dirty="0" smtClean="0"/>
              <a:t>Describe continuum of</a:t>
            </a:r>
            <a:r>
              <a:rPr lang="en-US" baseline="0" dirty="0" smtClean="0"/>
              <a:t> responsibility … “He was running his mouth…”  </a:t>
            </a:r>
          </a:p>
          <a:p>
            <a:r>
              <a:rPr lang="en-US" baseline="0" dirty="0" smtClean="0"/>
              <a:t>2 – empathy can be taught and practiced (mirror neurons, plasticity)</a:t>
            </a:r>
          </a:p>
          <a:p>
            <a:r>
              <a:rPr lang="en-US" baseline="0" dirty="0" smtClean="0"/>
              <a:t>3- Most creative phase – builds connections, create a “bank” of ideas</a:t>
            </a:r>
          </a:p>
          <a:p>
            <a:r>
              <a:rPr lang="en-US" baseline="0" dirty="0" smtClean="0"/>
              <a:t>4- Most introspective phase – what were you hoping to accomplish when… </a:t>
            </a:r>
          </a:p>
          <a:p>
            <a:r>
              <a:rPr lang="en-US" baseline="0" dirty="0" smtClean="0"/>
              <a:t>Describe how this looks when it’s “invisible” as a process and just  built into the flow of the classroom – and the continuum that can extend up to an out-of-setting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76FE7-F2F1-564A-8522-7AEA058A624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901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Lower</a:t>
            </a:r>
            <a:r>
              <a:rPr lang="en-US" baseline="0" dirty="0" smtClean="0"/>
              <a:t> level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Escalated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The “silver bullet” for recognizing, avoiding (or when necessary) disengaging from a Power Struggle!</a:t>
            </a:r>
          </a:p>
          <a:p>
            <a:pPr marL="0" indent="0">
              <a:buFontTx/>
              <a:buNone/>
            </a:pPr>
            <a:r>
              <a:rPr lang="en-US" baseline="0" dirty="0" smtClean="0"/>
              <a:t>Great time for host questions …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76FE7-F2F1-564A-8522-7AEA058A624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2909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Prevention Tools include:  the 4 Understandings; supportive</a:t>
            </a:r>
            <a:r>
              <a:rPr lang="en-US" baseline="0" dirty="0" smtClean="0"/>
              <a:t> setting.  Low-level Intervention Tools include: “stop and think” routines/cards/signals, proximity, changing it up… FMI: </a:t>
            </a:r>
            <a:r>
              <a:rPr lang="en-US" baseline="0" dirty="0" err="1" smtClean="0"/>
              <a:t>educationinnovation.com</a:t>
            </a:r>
            <a:r>
              <a:rPr lang="en-US" baseline="0" dirty="0" smtClean="0"/>
              <a:t>. IN THE CLASSROOM, teachers can bring whole group or small group through the restorative phases in the context of the lesson (takes practice); can address individual behaviors - privately - in the moment OR plan for after class, after school.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76FE7-F2F1-564A-8522-7AEA058A624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360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Resources/ideas for successfully running a circle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E76FE7-F2F1-564A-8522-7AEA058A624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618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97280" y="2743200"/>
            <a:ext cx="1243584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94CA8F-57BF-8248-B301-815CA929C776}" type="datetimeFigureOut">
              <a:rPr lang="en-US" smtClean="0"/>
              <a:t>4/12/16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5EA1D9-6886-2448-BB9D-888DEF50F0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88777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94CA8F-57BF-8248-B301-815CA929C776}" type="datetimeFigureOut">
              <a:rPr lang="en-US" smtClean="0"/>
              <a:t>4/12/16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5EA1D9-6886-2448-BB9D-888DEF50F0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029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24160" y="731520"/>
            <a:ext cx="3108960" cy="65836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97280" y="731520"/>
            <a:ext cx="9083040" cy="658368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94CA8F-57BF-8248-B301-815CA929C776}" type="datetimeFigureOut">
              <a:rPr lang="en-US" smtClean="0"/>
              <a:t>4/12/16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5EA1D9-6886-2448-BB9D-888DEF50F0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972440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31520"/>
            <a:ext cx="1243584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097282" y="2377440"/>
            <a:ext cx="6096000" cy="4937760"/>
          </a:xfrm>
        </p:spPr>
        <p:txBody>
          <a:bodyPr/>
          <a:lstStyle/>
          <a:p>
            <a:pPr lvl="0"/>
            <a:r>
              <a:rPr lang="en-US" noProof="0" smtClean="0"/>
              <a:t>Click icon to add online image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7120" y="2377440"/>
            <a:ext cx="6096000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94CA8F-57BF-8248-B301-815CA929C776}" type="datetimeFigureOut">
              <a:rPr lang="en-US" smtClean="0"/>
              <a:t>4/12/16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5EA1D9-6886-2448-BB9D-888DEF50F0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4398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31520"/>
            <a:ext cx="1243584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97282" y="2377440"/>
            <a:ext cx="6096000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7437120" y="2377440"/>
            <a:ext cx="6096000" cy="4937760"/>
          </a:xfrm>
        </p:spPr>
        <p:txBody>
          <a:bodyPr/>
          <a:lstStyle/>
          <a:p>
            <a:pPr lvl="0"/>
            <a:r>
              <a:rPr lang="en-US" noProof="0" smtClean="0"/>
              <a:t>Click icon to add online image</a:t>
            </a:r>
            <a:endParaRPr lang="en-US" noProof="0" dirty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94CA8F-57BF-8248-B301-815CA929C776}" type="datetimeFigureOut">
              <a:rPr lang="en-US" smtClean="0"/>
              <a:t>4/12/16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5EA1D9-6886-2448-BB9D-888DEF50F0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041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2" y="329569"/>
            <a:ext cx="11460480" cy="104203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438402" y="1554480"/>
            <a:ext cx="11460480" cy="530352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169920" y="7475243"/>
            <a:ext cx="1097280" cy="384810"/>
          </a:xfrm>
        </p:spPr>
        <p:txBody>
          <a:bodyPr/>
          <a:lstStyle>
            <a:lvl1pPr>
              <a:defRPr/>
            </a:lvl1pPr>
          </a:lstStyle>
          <a:p>
            <a:fld id="{DC94CA8F-57BF-8248-B301-815CA929C776}" type="datetimeFigureOut">
              <a:rPr lang="en-US" smtClean="0"/>
              <a:t>4/12/16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9122" y="7475243"/>
            <a:ext cx="4632960" cy="38481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560320" y="7475220"/>
            <a:ext cx="487680" cy="388620"/>
          </a:xfrm>
        </p:spPr>
        <p:txBody>
          <a:bodyPr/>
          <a:lstStyle>
            <a:lvl1pPr>
              <a:defRPr/>
            </a:lvl1pPr>
          </a:lstStyle>
          <a:p>
            <a:fld id="{CC5EA1D9-6886-2448-BB9D-888DEF50F0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3187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1514" y="741045"/>
            <a:ext cx="1246886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892301" y="2421255"/>
            <a:ext cx="6096000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8232143" y="2421255"/>
            <a:ext cx="6096000" cy="23774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8232143" y="4981575"/>
            <a:ext cx="6096000" cy="23774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94CA8F-57BF-8248-B301-815CA929C776}" type="datetimeFigureOut">
              <a:rPr lang="en-US" smtClean="0"/>
              <a:t>4/12/16</a:t>
            </a:fld>
            <a:endParaRPr lang="en-US" dirty="0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5EA1D9-6886-2448-BB9D-888DEF50F0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637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94CA8F-57BF-8248-B301-815CA929C776}" type="datetimeFigureOut">
              <a:rPr lang="en-US" smtClean="0"/>
              <a:t>4/12/16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5EA1D9-6886-2448-BB9D-888DEF50F0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061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0" y="5288284"/>
            <a:ext cx="12435840" cy="1634490"/>
          </a:xfrm>
        </p:spPr>
        <p:txBody>
          <a:bodyPr anchor="t"/>
          <a:lstStyle>
            <a:lvl1pPr algn="l">
              <a:defRPr sz="4836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0" y="3488078"/>
            <a:ext cx="12435840" cy="1800224"/>
          </a:xfrm>
        </p:spPr>
        <p:txBody>
          <a:bodyPr anchor="b"/>
          <a:lstStyle>
            <a:lvl1pPr marL="0" indent="0">
              <a:buNone/>
              <a:defRPr sz="2475"/>
            </a:lvl1pPr>
            <a:lvl2pPr marL="557804" indent="0">
              <a:buNone/>
              <a:defRPr sz="2250"/>
            </a:lvl2pPr>
            <a:lvl3pPr marL="1115607" indent="0">
              <a:buNone/>
              <a:defRPr sz="1913"/>
            </a:lvl3pPr>
            <a:lvl4pPr marL="1673406" indent="0">
              <a:buNone/>
              <a:defRPr sz="1688"/>
            </a:lvl4pPr>
            <a:lvl5pPr marL="2231207" indent="0">
              <a:buNone/>
              <a:defRPr sz="1688"/>
            </a:lvl5pPr>
            <a:lvl6pPr marL="2789007" indent="0">
              <a:buNone/>
              <a:defRPr sz="1688"/>
            </a:lvl6pPr>
            <a:lvl7pPr marL="3346812" indent="0">
              <a:buNone/>
              <a:defRPr sz="1688"/>
            </a:lvl7pPr>
            <a:lvl8pPr marL="3904610" indent="0">
              <a:buNone/>
              <a:defRPr sz="1688"/>
            </a:lvl8pPr>
            <a:lvl9pPr marL="4462413" indent="0">
              <a:buNone/>
              <a:defRPr sz="168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94CA8F-57BF-8248-B301-815CA929C776}" type="datetimeFigureOut">
              <a:rPr lang="en-US" smtClean="0"/>
              <a:t>4/12/16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5EA1D9-6886-2448-BB9D-888DEF50F0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554819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2" y="2377440"/>
            <a:ext cx="6096000" cy="4937760"/>
          </a:xfrm>
        </p:spPr>
        <p:txBody>
          <a:bodyPr/>
          <a:lstStyle>
            <a:lvl1pPr>
              <a:defRPr sz="3375"/>
            </a:lvl1pPr>
            <a:lvl2pPr>
              <a:defRPr sz="2925"/>
            </a:lvl2pPr>
            <a:lvl3pPr>
              <a:defRPr sz="2475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2377440"/>
            <a:ext cx="6096000" cy="4937760"/>
          </a:xfrm>
        </p:spPr>
        <p:txBody>
          <a:bodyPr/>
          <a:lstStyle>
            <a:lvl1pPr>
              <a:defRPr sz="3375"/>
            </a:lvl1pPr>
            <a:lvl2pPr>
              <a:defRPr sz="2925"/>
            </a:lvl2pPr>
            <a:lvl3pPr>
              <a:defRPr sz="2475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94CA8F-57BF-8248-B301-815CA929C776}" type="datetimeFigureOut">
              <a:rPr lang="en-US" smtClean="0"/>
              <a:t>4/12/16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5EA1D9-6886-2448-BB9D-888DEF50F0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480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329565"/>
            <a:ext cx="1316736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4" y="1842143"/>
            <a:ext cx="6464301" cy="767715"/>
          </a:xfrm>
        </p:spPr>
        <p:txBody>
          <a:bodyPr anchor="b"/>
          <a:lstStyle>
            <a:lvl1pPr marL="0" indent="0">
              <a:buNone/>
              <a:defRPr sz="2925" b="1"/>
            </a:lvl1pPr>
            <a:lvl2pPr marL="557804" indent="0">
              <a:buNone/>
              <a:defRPr sz="2475" b="1"/>
            </a:lvl2pPr>
            <a:lvl3pPr marL="1115607" indent="0">
              <a:buNone/>
              <a:defRPr sz="2250" b="1"/>
            </a:lvl3pPr>
            <a:lvl4pPr marL="1673406" indent="0">
              <a:buNone/>
              <a:defRPr sz="1913" b="1"/>
            </a:lvl4pPr>
            <a:lvl5pPr marL="2231207" indent="0">
              <a:buNone/>
              <a:defRPr sz="1913" b="1"/>
            </a:lvl5pPr>
            <a:lvl6pPr marL="2789007" indent="0">
              <a:buNone/>
              <a:defRPr sz="1913" b="1"/>
            </a:lvl6pPr>
            <a:lvl7pPr marL="3346812" indent="0">
              <a:buNone/>
              <a:defRPr sz="1913" b="1"/>
            </a:lvl7pPr>
            <a:lvl8pPr marL="3904610" indent="0">
              <a:buNone/>
              <a:defRPr sz="1913" b="1"/>
            </a:lvl8pPr>
            <a:lvl9pPr marL="4462413" indent="0">
              <a:buNone/>
              <a:defRPr sz="191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4" y="2609859"/>
            <a:ext cx="6464301" cy="4741545"/>
          </a:xfrm>
        </p:spPr>
        <p:txBody>
          <a:bodyPr/>
          <a:lstStyle>
            <a:lvl1pPr>
              <a:defRPr sz="2925"/>
            </a:lvl1pPr>
            <a:lvl2pPr>
              <a:defRPr sz="2475"/>
            </a:lvl2pPr>
            <a:lvl3pPr>
              <a:defRPr sz="2250"/>
            </a:lvl3pPr>
            <a:lvl4pPr>
              <a:defRPr sz="1913"/>
            </a:lvl4pPr>
            <a:lvl5pPr>
              <a:defRPr sz="1913"/>
            </a:lvl5pPr>
            <a:lvl6pPr>
              <a:defRPr sz="1913"/>
            </a:lvl6pPr>
            <a:lvl7pPr>
              <a:defRPr sz="1913"/>
            </a:lvl7pPr>
            <a:lvl8pPr>
              <a:defRPr sz="1913"/>
            </a:lvl8pPr>
            <a:lvl9pPr>
              <a:defRPr sz="191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67" y="1842143"/>
            <a:ext cx="6466841" cy="767715"/>
          </a:xfrm>
        </p:spPr>
        <p:txBody>
          <a:bodyPr anchor="b"/>
          <a:lstStyle>
            <a:lvl1pPr marL="0" indent="0">
              <a:buNone/>
              <a:defRPr sz="2925" b="1"/>
            </a:lvl1pPr>
            <a:lvl2pPr marL="557804" indent="0">
              <a:buNone/>
              <a:defRPr sz="2475" b="1"/>
            </a:lvl2pPr>
            <a:lvl3pPr marL="1115607" indent="0">
              <a:buNone/>
              <a:defRPr sz="2250" b="1"/>
            </a:lvl3pPr>
            <a:lvl4pPr marL="1673406" indent="0">
              <a:buNone/>
              <a:defRPr sz="1913" b="1"/>
            </a:lvl4pPr>
            <a:lvl5pPr marL="2231207" indent="0">
              <a:buNone/>
              <a:defRPr sz="1913" b="1"/>
            </a:lvl5pPr>
            <a:lvl6pPr marL="2789007" indent="0">
              <a:buNone/>
              <a:defRPr sz="1913" b="1"/>
            </a:lvl6pPr>
            <a:lvl7pPr marL="3346812" indent="0">
              <a:buNone/>
              <a:defRPr sz="1913" b="1"/>
            </a:lvl7pPr>
            <a:lvl8pPr marL="3904610" indent="0">
              <a:buNone/>
              <a:defRPr sz="1913" b="1"/>
            </a:lvl8pPr>
            <a:lvl9pPr marL="4462413" indent="0">
              <a:buNone/>
              <a:defRPr sz="191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67" y="2609859"/>
            <a:ext cx="6466841" cy="4741545"/>
          </a:xfrm>
        </p:spPr>
        <p:txBody>
          <a:bodyPr/>
          <a:lstStyle>
            <a:lvl1pPr>
              <a:defRPr sz="2925"/>
            </a:lvl1pPr>
            <a:lvl2pPr>
              <a:defRPr sz="2475"/>
            </a:lvl2pPr>
            <a:lvl3pPr>
              <a:defRPr sz="2250"/>
            </a:lvl3pPr>
            <a:lvl4pPr>
              <a:defRPr sz="1913"/>
            </a:lvl4pPr>
            <a:lvl5pPr>
              <a:defRPr sz="1913"/>
            </a:lvl5pPr>
            <a:lvl6pPr>
              <a:defRPr sz="1913"/>
            </a:lvl6pPr>
            <a:lvl7pPr>
              <a:defRPr sz="1913"/>
            </a:lvl7pPr>
            <a:lvl8pPr>
              <a:defRPr sz="1913"/>
            </a:lvl8pPr>
            <a:lvl9pPr>
              <a:defRPr sz="191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94CA8F-57BF-8248-B301-815CA929C776}" type="datetimeFigureOut">
              <a:rPr lang="en-US" smtClean="0"/>
              <a:t>4/12/16</a:t>
            </a:fld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5EA1D9-6886-2448-BB9D-888DEF50F0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815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94CA8F-57BF-8248-B301-815CA929C776}" type="datetimeFigureOut">
              <a:rPr lang="en-US" smtClean="0"/>
              <a:t>4/12/16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5EA1D9-6886-2448-BB9D-888DEF50F0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692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94CA8F-57BF-8248-B301-815CA929C776}" type="datetimeFigureOut">
              <a:rPr lang="en-US" smtClean="0"/>
              <a:t>4/12/16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5EA1D9-6886-2448-BB9D-888DEF50F0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977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30" y="327660"/>
            <a:ext cx="4813300" cy="1394460"/>
          </a:xfrm>
        </p:spPr>
        <p:txBody>
          <a:bodyPr anchor="b"/>
          <a:lstStyle>
            <a:lvl1pPr algn="l">
              <a:defRPr sz="247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0" y="327683"/>
            <a:ext cx="8178800" cy="7023736"/>
          </a:xfrm>
        </p:spPr>
        <p:txBody>
          <a:bodyPr/>
          <a:lstStyle>
            <a:lvl1pPr>
              <a:defRPr sz="3938"/>
            </a:lvl1pPr>
            <a:lvl2pPr>
              <a:defRPr sz="3375"/>
            </a:lvl2pPr>
            <a:lvl3pPr>
              <a:defRPr sz="2925"/>
            </a:lvl3pPr>
            <a:lvl4pPr>
              <a:defRPr sz="2475"/>
            </a:lvl4pPr>
            <a:lvl5pPr>
              <a:defRPr sz="2475"/>
            </a:lvl5pPr>
            <a:lvl6pPr>
              <a:defRPr sz="2475"/>
            </a:lvl6pPr>
            <a:lvl7pPr>
              <a:defRPr sz="2475"/>
            </a:lvl7pPr>
            <a:lvl8pPr>
              <a:defRPr sz="2475"/>
            </a:lvl8pPr>
            <a:lvl9pPr>
              <a:defRPr sz="247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30" y="1722136"/>
            <a:ext cx="4813300" cy="5629276"/>
          </a:xfrm>
        </p:spPr>
        <p:txBody>
          <a:bodyPr/>
          <a:lstStyle>
            <a:lvl1pPr marL="0" indent="0">
              <a:buNone/>
              <a:defRPr sz="1688"/>
            </a:lvl1pPr>
            <a:lvl2pPr marL="557804" indent="0">
              <a:buNone/>
              <a:defRPr sz="1463"/>
            </a:lvl2pPr>
            <a:lvl3pPr marL="1115607" indent="0">
              <a:buNone/>
              <a:defRPr sz="1238"/>
            </a:lvl3pPr>
            <a:lvl4pPr marL="1673406" indent="0">
              <a:buNone/>
              <a:defRPr sz="1125"/>
            </a:lvl4pPr>
            <a:lvl5pPr marL="2231207" indent="0">
              <a:buNone/>
              <a:defRPr sz="1125"/>
            </a:lvl5pPr>
            <a:lvl6pPr marL="2789007" indent="0">
              <a:buNone/>
              <a:defRPr sz="1125"/>
            </a:lvl6pPr>
            <a:lvl7pPr marL="3346812" indent="0">
              <a:buNone/>
              <a:defRPr sz="1125"/>
            </a:lvl7pPr>
            <a:lvl8pPr marL="3904610" indent="0">
              <a:buNone/>
              <a:defRPr sz="1125"/>
            </a:lvl8pPr>
            <a:lvl9pPr marL="4462413" indent="0">
              <a:buNone/>
              <a:defRPr sz="112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94CA8F-57BF-8248-B301-815CA929C776}" type="datetimeFigureOut">
              <a:rPr lang="en-US" smtClean="0"/>
              <a:t>4/12/16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5EA1D9-6886-2448-BB9D-888DEF50F0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763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1" y="5760729"/>
            <a:ext cx="8778240" cy="680086"/>
          </a:xfrm>
        </p:spPr>
        <p:txBody>
          <a:bodyPr anchor="b"/>
          <a:lstStyle>
            <a:lvl1pPr algn="l">
              <a:defRPr sz="247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1" y="735330"/>
            <a:ext cx="8778240" cy="4937760"/>
          </a:xfrm>
        </p:spPr>
        <p:txBody>
          <a:bodyPr/>
          <a:lstStyle>
            <a:lvl1pPr marL="0" indent="0">
              <a:buNone/>
              <a:defRPr sz="3938"/>
            </a:lvl1pPr>
            <a:lvl2pPr marL="557804" indent="0">
              <a:buNone/>
              <a:defRPr sz="3375"/>
            </a:lvl2pPr>
            <a:lvl3pPr marL="1115607" indent="0">
              <a:buNone/>
              <a:defRPr sz="2925"/>
            </a:lvl3pPr>
            <a:lvl4pPr marL="1673406" indent="0">
              <a:buNone/>
              <a:defRPr sz="2475"/>
            </a:lvl4pPr>
            <a:lvl5pPr marL="2231207" indent="0">
              <a:buNone/>
              <a:defRPr sz="2475"/>
            </a:lvl5pPr>
            <a:lvl6pPr marL="2789007" indent="0">
              <a:buNone/>
              <a:defRPr sz="2475"/>
            </a:lvl6pPr>
            <a:lvl7pPr marL="3346812" indent="0">
              <a:buNone/>
              <a:defRPr sz="2475"/>
            </a:lvl7pPr>
            <a:lvl8pPr marL="3904610" indent="0">
              <a:buNone/>
              <a:defRPr sz="2475"/>
            </a:lvl8pPr>
            <a:lvl9pPr marL="4462413" indent="0">
              <a:buNone/>
              <a:defRPr sz="2475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1" y="6440815"/>
            <a:ext cx="8778240" cy="965834"/>
          </a:xfrm>
        </p:spPr>
        <p:txBody>
          <a:bodyPr/>
          <a:lstStyle>
            <a:lvl1pPr marL="0" indent="0">
              <a:buNone/>
              <a:defRPr sz="1688"/>
            </a:lvl1pPr>
            <a:lvl2pPr marL="557804" indent="0">
              <a:buNone/>
              <a:defRPr sz="1463"/>
            </a:lvl2pPr>
            <a:lvl3pPr marL="1115607" indent="0">
              <a:buNone/>
              <a:defRPr sz="1238"/>
            </a:lvl3pPr>
            <a:lvl4pPr marL="1673406" indent="0">
              <a:buNone/>
              <a:defRPr sz="1125"/>
            </a:lvl4pPr>
            <a:lvl5pPr marL="2231207" indent="0">
              <a:buNone/>
              <a:defRPr sz="1125"/>
            </a:lvl5pPr>
            <a:lvl6pPr marL="2789007" indent="0">
              <a:buNone/>
              <a:defRPr sz="1125"/>
            </a:lvl6pPr>
            <a:lvl7pPr marL="3346812" indent="0">
              <a:buNone/>
              <a:defRPr sz="1125"/>
            </a:lvl7pPr>
            <a:lvl8pPr marL="3904610" indent="0">
              <a:buNone/>
              <a:defRPr sz="1125"/>
            </a:lvl8pPr>
            <a:lvl9pPr marL="4462413" indent="0">
              <a:buNone/>
              <a:defRPr sz="112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94CA8F-57BF-8248-B301-815CA929C776}" type="datetimeFigureOut">
              <a:rPr lang="en-US" smtClean="0"/>
              <a:t>4/12/16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5EA1D9-6886-2448-BB9D-888DEF50F0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515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C1D9FF"/>
            </a:gs>
            <a:gs pos="38000">
              <a:srgbClr val="ABCBFF"/>
            </a:gs>
            <a:gs pos="61000">
              <a:srgbClr val="ABCBFF"/>
            </a:gs>
            <a:gs pos="84000">
              <a:srgbClr val="D1E3F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97280" y="731520"/>
            <a:ext cx="1243584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173" tIns="49585" rIns="99173" bIns="4958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97280" y="2377440"/>
            <a:ext cx="12435840" cy="493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173" tIns="49585" rIns="99173" bIns="495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97280" y="7498080"/>
            <a:ext cx="3048000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173" tIns="49585" rIns="99173" bIns="49585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688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DC94CA8F-57BF-8248-B301-815CA929C776}" type="datetimeFigureOut">
              <a:rPr lang="en-US" smtClean="0"/>
              <a:t>4/12/16</a:t>
            </a:fld>
            <a:endParaRPr lang="en-US" dirty="0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998722" y="7498080"/>
            <a:ext cx="4632960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173" tIns="49585" rIns="99173" bIns="49585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688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85122" y="7498080"/>
            <a:ext cx="3048000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173" tIns="49585" rIns="99173" bIns="49585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688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CC5EA1D9-6886-2448-BB9D-888DEF50F0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999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557804" algn="ctr" rtl="0" eaLnBrk="1" fontAlgn="base" hangingPunct="1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1115607" algn="ctr" rtl="0" eaLnBrk="1" fontAlgn="base" hangingPunct="1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673406" algn="ctr" rtl="0" eaLnBrk="1" fontAlgn="base" hangingPunct="1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2231207" algn="ctr" rtl="0" eaLnBrk="1" fontAlgn="base" hangingPunct="1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418353" indent="-418353" algn="l" rtl="0" eaLnBrk="1" fontAlgn="base" hangingPunct="1">
        <a:spcBef>
          <a:spcPct val="20000"/>
        </a:spcBef>
        <a:spcAft>
          <a:spcPct val="0"/>
        </a:spcAft>
        <a:buChar char="•"/>
        <a:defRPr sz="3938">
          <a:solidFill>
            <a:schemeClr val="tx1"/>
          </a:solidFill>
          <a:latin typeface="+mn-lt"/>
          <a:ea typeface="+mn-ea"/>
          <a:cs typeface="+mn-cs"/>
        </a:defRPr>
      </a:lvl1pPr>
      <a:lvl2pPr marL="906423" indent="-348626" algn="l" rtl="0" eaLnBrk="1" fontAlgn="base" hangingPunct="1">
        <a:spcBef>
          <a:spcPct val="20000"/>
        </a:spcBef>
        <a:spcAft>
          <a:spcPct val="0"/>
        </a:spcAft>
        <a:buChar char="–"/>
        <a:defRPr sz="3375">
          <a:solidFill>
            <a:schemeClr val="tx1"/>
          </a:solidFill>
          <a:latin typeface="+mn-lt"/>
          <a:ea typeface="+mn-ea"/>
          <a:cs typeface="+mn-cs"/>
        </a:defRPr>
      </a:lvl2pPr>
      <a:lvl3pPr marL="1394498" indent="-278902" algn="l" rtl="0" eaLnBrk="1" fontAlgn="base" hangingPunct="1">
        <a:spcBef>
          <a:spcPct val="20000"/>
        </a:spcBef>
        <a:spcAft>
          <a:spcPct val="0"/>
        </a:spcAft>
        <a:buChar char="•"/>
        <a:defRPr sz="2925">
          <a:solidFill>
            <a:schemeClr val="tx1"/>
          </a:solidFill>
          <a:latin typeface="+mn-lt"/>
          <a:ea typeface="+mn-ea"/>
          <a:cs typeface="+mn-cs"/>
        </a:defRPr>
      </a:lvl3pPr>
      <a:lvl4pPr marL="1952303" indent="-278902" algn="l" rtl="0" eaLnBrk="1" fontAlgn="base" hangingPunct="1">
        <a:spcBef>
          <a:spcPct val="20000"/>
        </a:spcBef>
        <a:spcAft>
          <a:spcPct val="0"/>
        </a:spcAft>
        <a:buChar char="–"/>
        <a:defRPr sz="2475">
          <a:solidFill>
            <a:schemeClr val="tx1"/>
          </a:solidFill>
          <a:latin typeface="+mn-lt"/>
          <a:ea typeface="+mn-ea"/>
          <a:cs typeface="+mn-cs"/>
        </a:defRPr>
      </a:lvl4pPr>
      <a:lvl5pPr marL="2510107" indent="-278902" algn="l" rtl="0" eaLnBrk="1" fontAlgn="base" hangingPunct="1">
        <a:spcBef>
          <a:spcPct val="20000"/>
        </a:spcBef>
        <a:spcAft>
          <a:spcPct val="0"/>
        </a:spcAft>
        <a:buChar char="»"/>
        <a:defRPr sz="2475">
          <a:solidFill>
            <a:schemeClr val="tx1"/>
          </a:solidFill>
          <a:latin typeface="+mn-lt"/>
          <a:ea typeface="+mn-ea"/>
          <a:cs typeface="+mn-cs"/>
        </a:defRPr>
      </a:lvl5pPr>
      <a:lvl6pPr marL="3067911" indent="-278902" algn="l" rtl="0" eaLnBrk="1" fontAlgn="base" hangingPunct="1">
        <a:spcBef>
          <a:spcPct val="20000"/>
        </a:spcBef>
        <a:spcAft>
          <a:spcPct val="0"/>
        </a:spcAft>
        <a:buChar char="»"/>
        <a:defRPr sz="2475">
          <a:solidFill>
            <a:schemeClr val="tx1"/>
          </a:solidFill>
          <a:latin typeface="+mn-lt"/>
          <a:ea typeface="+mn-ea"/>
          <a:cs typeface="+mn-cs"/>
        </a:defRPr>
      </a:lvl6pPr>
      <a:lvl7pPr marL="3625710" indent="-278902" algn="l" rtl="0" eaLnBrk="1" fontAlgn="base" hangingPunct="1">
        <a:spcBef>
          <a:spcPct val="20000"/>
        </a:spcBef>
        <a:spcAft>
          <a:spcPct val="0"/>
        </a:spcAft>
        <a:buChar char="»"/>
        <a:defRPr sz="2475">
          <a:solidFill>
            <a:schemeClr val="tx1"/>
          </a:solidFill>
          <a:latin typeface="+mn-lt"/>
          <a:ea typeface="+mn-ea"/>
          <a:cs typeface="+mn-cs"/>
        </a:defRPr>
      </a:lvl7pPr>
      <a:lvl8pPr marL="4183511" indent="-278902" algn="l" rtl="0" eaLnBrk="1" fontAlgn="base" hangingPunct="1">
        <a:spcBef>
          <a:spcPct val="20000"/>
        </a:spcBef>
        <a:spcAft>
          <a:spcPct val="0"/>
        </a:spcAft>
        <a:buChar char="»"/>
        <a:defRPr sz="2475">
          <a:solidFill>
            <a:schemeClr val="tx1"/>
          </a:solidFill>
          <a:latin typeface="+mn-lt"/>
          <a:ea typeface="+mn-ea"/>
          <a:cs typeface="+mn-cs"/>
        </a:defRPr>
      </a:lvl8pPr>
      <a:lvl9pPr marL="4741311" indent="-278902" algn="l" rtl="0" eaLnBrk="1" fontAlgn="base" hangingPunct="1">
        <a:spcBef>
          <a:spcPct val="20000"/>
        </a:spcBef>
        <a:spcAft>
          <a:spcPct val="0"/>
        </a:spcAft>
        <a:buChar char="»"/>
        <a:defRPr sz="2475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57804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1pPr>
      <a:lvl2pPr marL="557804" algn="l" defTabSz="557804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2pPr>
      <a:lvl3pPr marL="1115607" algn="l" defTabSz="557804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673406" algn="l" defTabSz="557804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4pPr>
      <a:lvl5pPr marL="2231207" algn="l" defTabSz="557804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5pPr>
      <a:lvl6pPr marL="2789007" algn="l" defTabSz="557804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6pPr>
      <a:lvl7pPr marL="3346812" algn="l" defTabSz="557804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7pPr>
      <a:lvl8pPr marL="3904610" algn="l" defTabSz="557804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8pPr>
      <a:lvl9pPr marL="4462413" algn="l" defTabSz="557804" rtl="0" eaLnBrk="1" latinLnBrk="0" hangingPunct="1">
        <a:defRPr sz="22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Customizable Approach to Restorative Justice School Discipline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Replacing ineffective, punitive, consequences with human-centered, educational, practices!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413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Before You Try a Circle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0617" y="2103120"/>
            <a:ext cx="13506863" cy="4995371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Build a culture of trust / Routinely and Transparently Celebrate Mistakes as Learning Opportunities</a:t>
            </a:r>
          </a:p>
          <a:p>
            <a:r>
              <a:rPr lang="en-US" dirty="0" smtClean="0"/>
              <a:t>Practice on light issues and decisions</a:t>
            </a:r>
          </a:p>
          <a:p>
            <a:r>
              <a:rPr lang="en-US" dirty="0" smtClean="0"/>
              <a:t>Pre-Teach Problem Solving, Decision Making, and Conflict Resolution Skills (have a list of strategies handy for the group to consider)</a:t>
            </a:r>
          </a:p>
          <a:p>
            <a:r>
              <a:rPr lang="en-US" dirty="0" smtClean="0"/>
              <a:t>“Norms” must ensure compassion and positive solutions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155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33174"/>
            <a:ext cx="12435840" cy="1371600"/>
          </a:xfrm>
        </p:spPr>
        <p:txBody>
          <a:bodyPr/>
          <a:lstStyle/>
          <a:p>
            <a:r>
              <a:rPr lang="en-US" dirty="0" smtClean="0"/>
              <a:t>An Individualized Restorative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166" y="2100135"/>
            <a:ext cx="13116068" cy="5543380"/>
          </a:xfr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buFontTx/>
              <a:buChar char="-"/>
            </a:pPr>
            <a:r>
              <a:rPr lang="en-US" dirty="0" smtClean="0"/>
              <a:t>May take place in the moment (lower level behaviors)</a:t>
            </a:r>
          </a:p>
          <a:p>
            <a:pPr>
              <a:buFontTx/>
              <a:buChar char="-"/>
            </a:pPr>
            <a:r>
              <a:rPr lang="en-US" dirty="0" smtClean="0"/>
              <a:t>Could take place in another setting (preferably after class, after school, during a restorative learning session, during an individual or group counseling session)</a:t>
            </a:r>
          </a:p>
          <a:p>
            <a:pPr>
              <a:buFontTx/>
              <a:buChar char="-"/>
            </a:pPr>
            <a:r>
              <a:rPr lang="en-US" dirty="0" smtClean="0"/>
              <a:t>Requires additional steps for bullying/harassment**</a:t>
            </a:r>
          </a:p>
          <a:p>
            <a:pPr>
              <a:buFontTx/>
              <a:buChar char="-"/>
            </a:pPr>
            <a:r>
              <a:rPr lang="en-US" dirty="0" smtClean="0"/>
              <a:t>May involve peers – but not necessary</a:t>
            </a:r>
          </a:p>
          <a:p>
            <a:pPr>
              <a:buFontTx/>
              <a:buChar char="-"/>
            </a:pPr>
            <a:r>
              <a:rPr lang="en-US" dirty="0" smtClean="0"/>
              <a:t>A Restorative Circle when whole group was impacted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017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Graduate (now in college)…</a:t>
            </a:r>
            <a:endParaRPr lang="en-US" dirty="0"/>
          </a:p>
        </p:txBody>
      </p:sp>
      <p:pic>
        <p:nvPicPr>
          <p:cNvPr id="4" name="Jamee on RL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2588" y="2378075"/>
            <a:ext cx="8783637" cy="4937125"/>
          </a:xfrm>
        </p:spPr>
      </p:pic>
    </p:spTree>
    <p:extLst>
      <p:ext uri="{BB962C8B-B14F-4D97-AF65-F5344CB8AC3E}">
        <p14:creationId xmlns:p14="http://schemas.microsoft.com/office/powerpoint/2010/main" val="1269432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It Work on a Broader Scale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344" y="2103120"/>
            <a:ext cx="12995776" cy="5212080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 smtClean="0"/>
              <a:t>Whole School / District Approach:</a:t>
            </a:r>
          </a:p>
          <a:p>
            <a:pPr marL="0" indent="0">
              <a:buNone/>
            </a:pPr>
            <a:endParaRPr lang="en-US" b="1" u="sng" dirty="0" smtClean="0"/>
          </a:p>
          <a:p>
            <a:pPr>
              <a:buFontTx/>
              <a:buChar char="-"/>
            </a:pPr>
            <a:r>
              <a:rPr lang="en-US" dirty="0" smtClean="0"/>
              <a:t>Adult Training, Practice, and Mutual Support is Critical</a:t>
            </a:r>
          </a:p>
          <a:p>
            <a:pPr>
              <a:buFontTx/>
              <a:buChar char="-"/>
            </a:pPr>
            <a:r>
              <a:rPr lang="en-US" dirty="0" smtClean="0"/>
              <a:t>Directly teach and rehearse behavioral expectations</a:t>
            </a:r>
          </a:p>
          <a:p>
            <a:pPr>
              <a:buFontTx/>
              <a:buChar char="-"/>
            </a:pPr>
            <a:r>
              <a:rPr lang="en-US" dirty="0" smtClean="0"/>
              <a:t>Build Student Culture of Trust and Problem Solving</a:t>
            </a:r>
          </a:p>
          <a:p>
            <a:pPr>
              <a:buFontTx/>
              <a:buChar char="-"/>
            </a:pPr>
            <a:r>
              <a:rPr lang="en-US" dirty="0" smtClean="0"/>
              <a:t>Consider a Peer Leaders group</a:t>
            </a:r>
          </a:p>
          <a:p>
            <a:pPr>
              <a:buFontTx/>
              <a:buChar char="-"/>
            </a:pPr>
            <a:endParaRPr lang="en-US" dirty="0" smtClean="0"/>
          </a:p>
          <a:p>
            <a:pPr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613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4199"/>
            <a:ext cx="12435840" cy="1371600"/>
          </a:xfrm>
        </p:spPr>
        <p:txBody>
          <a:bodyPr/>
          <a:lstStyle/>
          <a:p>
            <a:r>
              <a:rPr lang="en-US" dirty="0" smtClean="0"/>
              <a:t>4 Understandings / 4 Phases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 rot="21225250">
            <a:off x="1236783" y="2373597"/>
            <a:ext cx="8005474" cy="300129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Behavior Management = myth</a:t>
            </a:r>
          </a:p>
          <a:p>
            <a:r>
              <a:rPr lang="en-US" dirty="0" smtClean="0"/>
              <a:t>It’s not personal</a:t>
            </a:r>
          </a:p>
          <a:p>
            <a:r>
              <a:rPr lang="en-US" dirty="0" smtClean="0"/>
              <a:t>Identify Purpose of Behavior</a:t>
            </a:r>
          </a:p>
          <a:p>
            <a:r>
              <a:rPr lang="en-US" dirty="0" smtClean="0"/>
              <a:t>Eyes on the Prize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21227120">
            <a:off x="7124481" y="4645997"/>
            <a:ext cx="6995813" cy="25545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4000" dirty="0" smtClean="0"/>
              <a:t>Personal Responsibility</a:t>
            </a:r>
          </a:p>
          <a:p>
            <a:pPr marL="457200" indent="-457200">
              <a:buFont typeface="Arial"/>
              <a:buChar char="•"/>
            </a:pPr>
            <a:r>
              <a:rPr lang="en-US" sz="4000" dirty="0" smtClean="0"/>
              <a:t>Impact</a:t>
            </a:r>
          </a:p>
          <a:p>
            <a:pPr marL="457200" indent="-457200">
              <a:buFont typeface="Arial"/>
              <a:buChar char="•"/>
            </a:pPr>
            <a:r>
              <a:rPr lang="en-US" sz="4000" dirty="0" smtClean="0"/>
              <a:t>Restoration</a:t>
            </a:r>
          </a:p>
          <a:p>
            <a:pPr marL="457200" indent="-457200">
              <a:buFont typeface="Arial"/>
              <a:buChar char="•"/>
            </a:pPr>
            <a:r>
              <a:rPr lang="en-US" sz="4000" dirty="0" smtClean="0"/>
              <a:t>Plan</a:t>
            </a:r>
          </a:p>
        </p:txBody>
      </p:sp>
    </p:spTree>
    <p:extLst>
      <p:ext uri="{BB962C8B-B14F-4D97-AF65-F5344CB8AC3E}">
        <p14:creationId xmlns:p14="http://schemas.microsoft.com/office/powerpoint/2010/main" val="936627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4802" y="487318"/>
            <a:ext cx="12435840" cy="1371600"/>
          </a:xfrm>
        </p:spPr>
        <p:txBody>
          <a:bodyPr/>
          <a:lstStyle/>
          <a:p>
            <a:r>
              <a:rPr lang="en-US" dirty="0" smtClean="0"/>
              <a:t>The Four Understandings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919" y="1858918"/>
            <a:ext cx="13702261" cy="5882278"/>
          </a:xfr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742950" indent="-742950">
              <a:buAutoNum type="arabicPeriod"/>
            </a:pPr>
            <a:r>
              <a:rPr lang="en-US" dirty="0" smtClean="0"/>
              <a:t>DON’T try to “manage” behavior (manage the setting)</a:t>
            </a:r>
          </a:p>
          <a:p>
            <a:pPr marL="742950" indent="-742950">
              <a:buAutoNum type="arabicPeriod"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2.  Depersonalize Student Misbehavior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3.  Interpret Chronic Misbehavior as a SYMPTOM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4.  Keep your Eyes on the Prize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565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Punishment and The Brain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377440"/>
            <a:ext cx="12971352" cy="4937760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Evolution – learned in connected groups, from people who loved us … Tribal Brains (for the most part are incompatible with the way schools work)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Carrot </a:t>
            </a:r>
            <a:r>
              <a:rPr lang="en-US" dirty="0" err="1" smtClean="0"/>
              <a:t>vs</a:t>
            </a:r>
            <a:r>
              <a:rPr lang="en-US" dirty="0" smtClean="0"/>
              <a:t> Stick (ACC – CONSCIOUS EXPERIENCE / Individual Will / Decision-Making / THINKING) vs. AMYGDALA (Reflexive / Reactive / Fear Response)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241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3248834"/>
            <a:ext cx="12435840" cy="1371600"/>
          </a:xfrm>
        </p:spPr>
        <p:txBody>
          <a:bodyPr/>
          <a:lstStyle/>
          <a:p>
            <a:r>
              <a:rPr lang="en-US" dirty="0" smtClean="0"/>
              <a:t>Punitive Consequences create</a:t>
            </a:r>
            <a:br>
              <a:rPr lang="en-US" dirty="0" smtClean="0"/>
            </a:br>
            <a:r>
              <a:rPr lang="en-US" dirty="0" smtClean="0"/>
              <a:t> SHORT-TERM, DECONTEXTUALIZED </a:t>
            </a:r>
            <a:br>
              <a:rPr lang="en-US" dirty="0" smtClean="0"/>
            </a:br>
            <a:r>
              <a:rPr lang="en-US" dirty="0" smtClean="0"/>
              <a:t>BEHAVIORAL 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103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Internal </a:t>
            </a:r>
            <a:r>
              <a:rPr lang="en-US" dirty="0" err="1" smtClean="0"/>
              <a:t>vs</a:t>
            </a:r>
            <a:r>
              <a:rPr lang="en-US" dirty="0" smtClean="0"/>
              <a:t> External Locus of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4835" y="2103120"/>
            <a:ext cx="6608560" cy="521208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marL="342900" lvl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None/>
            </a:pPr>
            <a:r>
              <a:rPr lang="en-US" b="1" u="sng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EXTERNALIZING Prevents </a:t>
            </a:r>
            <a:r>
              <a:rPr lang="en-US" b="1" u="sng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</a:p>
          <a:p>
            <a:pPr marL="342900" lvl="0" indent="-34290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Resilience</a:t>
            </a:r>
          </a:p>
          <a:p>
            <a:pPr marL="342900" lvl="0" indent="-34290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Motivation</a:t>
            </a:r>
          </a:p>
          <a:p>
            <a:pPr marL="342900" lvl="0" indent="-34290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ENGAGEMENT</a:t>
            </a:r>
          </a:p>
          <a:p>
            <a:pPr marL="342900" lvl="0" indent="-34290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Growth</a:t>
            </a:r>
          </a:p>
          <a:p>
            <a:pPr marL="342900" lvl="0" indent="-34290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Self-Efficacy</a:t>
            </a:r>
          </a:p>
          <a:p>
            <a:pPr marL="342900" lvl="0" indent="-34290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Academic Achievement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Shape 1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71790" y="2104906"/>
            <a:ext cx="5715381" cy="52120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8565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467" y="365217"/>
            <a:ext cx="13238191" cy="1371600"/>
          </a:xfrm>
        </p:spPr>
        <p:txBody>
          <a:bodyPr/>
          <a:lstStyle/>
          <a:p>
            <a:r>
              <a:rPr lang="en-US" dirty="0" smtClean="0"/>
              <a:t>The Four Phases of Restorative Process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494" y="2124555"/>
            <a:ext cx="13580138" cy="5030558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indent="0">
              <a:buNone/>
            </a:pPr>
            <a:r>
              <a:rPr lang="en-US" dirty="0" smtClean="0"/>
              <a:t>1.  Take Personal Responsibility (requires culture of trust; processed in ACC, not amygdala)</a:t>
            </a:r>
          </a:p>
          <a:p>
            <a:pPr marL="0" indent="0">
              <a:buNone/>
            </a:pPr>
            <a:r>
              <a:rPr lang="en-US" dirty="0" smtClean="0"/>
              <a:t>2.  Recognize the Impact (builds empathy)</a:t>
            </a:r>
          </a:p>
          <a:p>
            <a:pPr marL="0" indent="0">
              <a:buNone/>
            </a:pPr>
            <a:r>
              <a:rPr lang="en-US" dirty="0" smtClean="0"/>
              <a:t>3.  Repair the Damage (strengthens problem solving, critical thinking, and develops internal locus of control)</a:t>
            </a:r>
          </a:p>
          <a:p>
            <a:pPr marL="0" indent="0">
              <a:buNone/>
            </a:pPr>
            <a:r>
              <a:rPr lang="en-US" dirty="0" smtClean="0"/>
              <a:t>4.  Plan to get needs met in a better way (forces introspection, identifies underlying cause of behavior)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572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0735622">
            <a:off x="1097280" y="2379330"/>
            <a:ext cx="12435840" cy="1371600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EXAMPLES!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61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it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597222"/>
            <a:ext cx="8355082" cy="4937760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 smtClean="0"/>
              <a:t>IN THE CLASSROOM:</a:t>
            </a:r>
          </a:p>
          <a:p>
            <a:pPr>
              <a:buFontTx/>
              <a:buChar char="-"/>
            </a:pPr>
            <a:r>
              <a:rPr lang="en-US" dirty="0" smtClean="0"/>
              <a:t>Prevention – 90%</a:t>
            </a:r>
          </a:p>
          <a:p>
            <a:pPr>
              <a:buFontTx/>
              <a:buChar char="-"/>
            </a:pPr>
            <a:r>
              <a:rPr lang="en-US" dirty="0" smtClean="0"/>
              <a:t>Low-level Intervention – 8%</a:t>
            </a:r>
          </a:p>
          <a:p>
            <a:pPr>
              <a:buFontTx/>
              <a:buChar char="-"/>
            </a:pPr>
            <a:r>
              <a:rPr lang="en-US" dirty="0" smtClean="0"/>
              <a:t>Restorative Process Needed – 2%</a:t>
            </a:r>
          </a:p>
          <a:p>
            <a:pPr>
              <a:buFontTx/>
              <a:buChar char="-"/>
            </a:pPr>
            <a:r>
              <a:rPr lang="en-US" dirty="0" smtClean="0"/>
              <a:t>Reintegration!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116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Restorative Circle???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6662" y="2539743"/>
            <a:ext cx="8555144" cy="4151386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buFontTx/>
              <a:buChar char="-"/>
            </a:pPr>
            <a:r>
              <a:rPr lang="en-US" dirty="0" smtClean="0"/>
              <a:t>If an entire group </a:t>
            </a:r>
            <a:r>
              <a:rPr lang="en-US" b="1" i="1" u="sng" dirty="0" smtClean="0"/>
              <a:t>was </a:t>
            </a:r>
            <a:r>
              <a:rPr lang="en-US" dirty="0" smtClean="0"/>
              <a:t>significantly impacted by the behavior</a:t>
            </a:r>
          </a:p>
          <a:p>
            <a:pPr>
              <a:buFontTx/>
              <a:buChar char="-"/>
            </a:pPr>
            <a:r>
              <a:rPr lang="en-US" dirty="0" smtClean="0"/>
              <a:t>If the behavior </a:t>
            </a:r>
            <a:r>
              <a:rPr lang="en-US" b="1" i="1" u="sng" dirty="0" smtClean="0"/>
              <a:t>was not </a:t>
            </a:r>
            <a:r>
              <a:rPr lang="en-US" dirty="0" smtClean="0"/>
              <a:t>bullying / targeting an individual or group</a:t>
            </a:r>
          </a:p>
          <a:p>
            <a:pPr>
              <a:buFontTx/>
              <a:buChar char="-"/>
            </a:pPr>
            <a:r>
              <a:rPr lang="en-US" dirty="0" smtClean="0"/>
              <a:t>And if you have a group culture with successful “circle” experience</a:t>
            </a:r>
            <a:endParaRPr lang="en-US" dirty="0"/>
          </a:p>
        </p:txBody>
      </p:sp>
      <p:pic>
        <p:nvPicPr>
          <p:cNvPr id="5" name="Picture 4" descr="Screen Shot 2016-02-10 at 6.18.3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752" y="3296725"/>
            <a:ext cx="4977976" cy="414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231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DPCN Master 2015 Widescreen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33AA4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NDPCN Master 2015 Widescreen" id="{E906D7DD-CBED-4560-83FB-20AA5D9F1D1F}" vid="{5E2CE5DE-964C-42CD-A9EA-D9A087B5F40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NDPCN Master 2015 Widescreen</Template>
  <TotalTime>12705</TotalTime>
  <Words>1206</Words>
  <Application>Microsoft Macintosh PowerPoint</Application>
  <PresentationFormat>Custom</PresentationFormat>
  <Paragraphs>109</Paragraphs>
  <Slides>14</Slides>
  <Notes>12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NDPCN Master 2015 Widescreen</vt:lpstr>
      <vt:lpstr>A Customizable Approach to Restorative Justice School Discipline</vt:lpstr>
      <vt:lpstr>The Four Understandings</vt:lpstr>
      <vt:lpstr>Punishment and The Brain</vt:lpstr>
      <vt:lpstr>Punitive Consequences create  SHORT-TERM, DECONTEXTUALIZED  BEHAVIORAL CHANGE</vt:lpstr>
      <vt:lpstr>Internal vs External Locus of Control</vt:lpstr>
      <vt:lpstr>The Four Phases of Restorative Process </vt:lpstr>
      <vt:lpstr>EXAMPLES!</vt:lpstr>
      <vt:lpstr>Making it Work</vt:lpstr>
      <vt:lpstr>A Restorative Circle???</vt:lpstr>
      <vt:lpstr>Before You Try a Circle …</vt:lpstr>
      <vt:lpstr>An Individualized Restorative Process</vt:lpstr>
      <vt:lpstr>Recent Graduate (now in college)…</vt:lpstr>
      <vt:lpstr>Making It Work on a Broader Scale</vt:lpstr>
      <vt:lpstr>4 Understandings / 4 Phases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Cairen Withington</dc:creator>
  <cp:lastModifiedBy>Anna</cp:lastModifiedBy>
  <cp:revision>61</cp:revision>
  <cp:lastPrinted>2016-02-01T15:47:00Z</cp:lastPrinted>
  <dcterms:created xsi:type="dcterms:W3CDTF">2015-08-04T16:39:54Z</dcterms:created>
  <dcterms:modified xsi:type="dcterms:W3CDTF">2016-04-12T12:51:40Z</dcterms:modified>
</cp:coreProperties>
</file>