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7" r:id="rId4"/>
    <p:sldId id="278" r:id="rId5"/>
    <p:sldId id="262" r:id="rId6"/>
    <p:sldId id="264" r:id="rId7"/>
    <p:sldId id="302" r:id="rId8"/>
    <p:sldId id="296" r:id="rId9"/>
    <p:sldId id="297" r:id="rId10"/>
    <p:sldId id="298" r:id="rId11"/>
    <p:sldId id="299" r:id="rId12"/>
    <p:sldId id="300" r:id="rId13"/>
    <p:sldId id="301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139" d="100"/>
          <a:sy n="139" d="100"/>
        </p:scale>
        <p:origin x="-1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31F183-6F0B-4074-9059-B23950B9CAF8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6D267-02F8-4F86-8BDA-BBB7F2EF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D4293E-0883-4B8C-9EF2-5FA0F3CBDD96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BC7413-A3B4-4CFB-9E3D-1DB60883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B38ED-D020-4085-BCB0-6E7C39BDC84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3807B8-265A-4F84-9622-5A7548ADBF9D}" type="slidenum">
              <a:rPr lang="en-US" sz="1200">
                <a:ea typeface="ヒラギノ角ゴ Pro W3" charset="-128"/>
              </a:rPr>
              <a:pPr algn="r" eaLnBrk="1" hangingPunct="1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i="1" dirty="0" smtClean="0"/>
              <a:t>[00:24 – 00:25]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We see the impact of poverty playing out in the educational opportunities for kids at many levels, but this graph really illustrates how significant this disparity is. Right now, just 8 percent of kids growing up in low income communities graduate college by the age of 24…</a:t>
            </a:r>
          </a:p>
        </p:txBody>
      </p:sp>
    </p:spTree>
    <p:extLst>
      <p:ext uri="{BB962C8B-B14F-4D97-AF65-F5344CB8AC3E}">
        <p14:creationId xmlns:p14="http://schemas.microsoft.com/office/powerpoint/2010/main" val="292092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99ABD-9099-4D11-A661-F2DAB9DF5B8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2021B4-382C-411A-B5B6-372436722FEC}" type="slidenum">
              <a:rPr lang="en-US" sz="1200">
                <a:ea typeface="ヒラギノ角ゴ Pro W3" charset="-128"/>
              </a:rPr>
              <a:pPr algn="r" eaLnBrk="1" hangingPunct="1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/>
          <a:lstStyle/>
          <a:p>
            <a:pPr eaLnBrk="1" hangingPunct="1"/>
            <a:r>
              <a:rPr lang="en-US" i="1" dirty="0" smtClean="0"/>
              <a:t>[00:25 – 00:25]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… compared to 80 percent of kids from high-income communities. 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I think it’s pretty obvious that the achievement gap is an injustice on a moral and ideological level, but this isn’t just a theoretical problem. The achievement gap profoundly affects the life prospects of students and families from low-income communities and our country as a whole.</a:t>
            </a:r>
          </a:p>
        </p:txBody>
      </p:sp>
    </p:spTree>
    <p:extLst>
      <p:ext uri="{BB962C8B-B14F-4D97-AF65-F5344CB8AC3E}">
        <p14:creationId xmlns:p14="http://schemas.microsoft.com/office/powerpoint/2010/main" val="369059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D59397-FE4E-4182-91CE-33171B58F07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B7D70F-AEAF-4E14-A73D-5F0C26DBC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nge@clems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1"/>
            <a:ext cx="7315200" cy="14477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Emerging Scholars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8001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Solutions to the Dropout Crisis</a:t>
            </a:r>
          </a:p>
          <a:p>
            <a:endParaRPr lang="en-US" sz="1800" b="1" dirty="0" smtClean="0"/>
          </a:p>
          <a:p>
            <a:r>
              <a:rPr lang="en-US" sz="3600" b="1" dirty="0" smtClean="0"/>
              <a:t>October 13, 2015</a:t>
            </a:r>
          </a:p>
          <a:p>
            <a:endParaRPr lang="en-US" sz="3600" b="1" dirty="0"/>
          </a:p>
          <a:p>
            <a:r>
              <a:rPr lang="en-US" sz="3600" b="1" dirty="0" smtClean="0"/>
              <a:t>Amber Lange and Jason Combs</a:t>
            </a:r>
          </a:p>
        </p:txBody>
      </p:sp>
    </p:spTree>
    <p:extLst>
      <p:ext uri="{BB962C8B-B14F-4D97-AF65-F5344CB8AC3E}">
        <p14:creationId xmlns:p14="http://schemas.microsoft.com/office/powerpoint/2010/main" val="421697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42300" cy="5516563"/>
          </a:xfrm>
        </p:spPr>
      </p:pic>
    </p:spTree>
    <p:extLst>
      <p:ext uri="{BB962C8B-B14F-4D97-AF65-F5344CB8AC3E}">
        <p14:creationId xmlns:p14="http://schemas.microsoft.com/office/powerpoint/2010/main" val="81402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53475" cy="5827713"/>
          </a:xfrm>
        </p:spPr>
      </p:pic>
    </p:spTree>
    <p:extLst>
      <p:ext uri="{BB962C8B-B14F-4D97-AF65-F5344CB8AC3E}">
        <p14:creationId xmlns:p14="http://schemas.microsoft.com/office/powerpoint/2010/main" val="265366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2147" r="14520" b="5521"/>
          <a:stretch/>
        </p:blipFill>
        <p:spPr>
          <a:xfrm>
            <a:off x="762000" y="457200"/>
            <a:ext cx="7543800" cy="5899150"/>
          </a:xfrm>
        </p:spPr>
      </p:pic>
    </p:spTree>
    <p:extLst>
      <p:ext uri="{BB962C8B-B14F-4D97-AF65-F5344CB8AC3E}">
        <p14:creationId xmlns:p14="http://schemas.microsoft.com/office/powerpoint/2010/main" val="293865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500" r="5832" b="-2500"/>
          <a:stretch/>
        </p:blipFill>
        <p:spPr>
          <a:xfrm>
            <a:off x="381000" y="5334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Amber </a:t>
            </a:r>
            <a:r>
              <a:rPr lang="en-US" sz="4000" b="1" dirty="0"/>
              <a:t>Lange, </a:t>
            </a:r>
            <a:r>
              <a:rPr lang="en-US" sz="4000" b="1" dirty="0" smtClean="0"/>
              <a:t>Director</a:t>
            </a:r>
          </a:p>
          <a:p>
            <a:pPr algn="ctr"/>
            <a:r>
              <a:rPr lang="en-US" sz="4000" b="1" dirty="0" smtClean="0"/>
              <a:t>           </a:t>
            </a:r>
          </a:p>
          <a:p>
            <a:pPr algn="ctr"/>
            <a:r>
              <a:rPr lang="en-US" sz="4000" b="1" dirty="0" smtClean="0"/>
              <a:t>864</a:t>
            </a:r>
            <a:r>
              <a:rPr lang="en-US" sz="4000" b="1" dirty="0"/>
              <a:t>-656-1301     </a:t>
            </a:r>
            <a:r>
              <a:rPr lang="en-US" sz="4000" b="1" dirty="0" smtClean="0"/>
              <a:t>         </a:t>
            </a:r>
            <a:r>
              <a:rPr lang="en-US" sz="4000" b="1" dirty="0">
                <a:hlinkClick r:id="rId2"/>
              </a:rPr>
              <a:t>lange@</a:t>
            </a:r>
            <a:r>
              <a:rPr lang="en-US" sz="4000" b="1" dirty="0" smtClean="0">
                <a:hlinkClick r:id="rId2"/>
              </a:rPr>
              <a:t>clemson.edu</a:t>
            </a:r>
            <a:endParaRPr lang="en-US" sz="4000" b="1" dirty="0" smtClean="0"/>
          </a:p>
          <a:p>
            <a:pPr algn="ctr"/>
            <a:r>
              <a:rPr lang="en-US" sz="4000" dirty="0"/>
              <a:t>@</a:t>
            </a:r>
            <a:r>
              <a:rPr lang="en-US" sz="4000" dirty="0" err="1" smtClean="0"/>
              <a:t>TeamES_Clemson</a:t>
            </a:r>
            <a:endParaRPr lang="en-US" sz="4000" dirty="0" smtClean="0"/>
          </a:p>
          <a:p>
            <a:pPr algn="ctr"/>
            <a:r>
              <a:rPr lang="en-US" sz="4000" dirty="0" smtClean="0"/>
              <a:t>www.clemsonemergingscholars.org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499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46533"/>
            <a:ext cx="7772400" cy="528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dirty="0" smtClean="0"/>
              <a:t>According </a:t>
            </a:r>
            <a:r>
              <a:rPr lang="en-US" sz="3600" dirty="0"/>
              <a:t>to the US Census Bureau, the </a:t>
            </a:r>
            <a:r>
              <a:rPr lang="en-US" sz="3600" b="1" dirty="0">
                <a:solidFill>
                  <a:srgbClr val="EA6A20"/>
                </a:solidFill>
              </a:rPr>
              <a:t>average</a:t>
            </a:r>
            <a:r>
              <a:rPr lang="en-US" sz="3600" dirty="0"/>
              <a:t> poverty rate for the </a:t>
            </a: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5</a:t>
            </a:r>
            <a:r>
              <a:rPr lang="en-US" sz="3600" dirty="0" smtClean="0"/>
              <a:t> </a:t>
            </a:r>
            <a:r>
              <a:rPr lang="en-US" sz="3600" dirty="0"/>
              <a:t>high schools is </a:t>
            </a:r>
            <a:r>
              <a:rPr lang="en-US" sz="3600" b="1" dirty="0">
                <a:solidFill>
                  <a:srgbClr val="EA6A20"/>
                </a:solidFill>
              </a:rPr>
              <a:t>25.6%</a:t>
            </a:r>
            <a:r>
              <a:rPr lang="en-US" sz="3600" dirty="0"/>
              <a:t>, meaning </a:t>
            </a: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100" b="1" u="sng" dirty="0" smtClean="0">
                <a:solidFill>
                  <a:srgbClr val="EA6A20"/>
                </a:solidFill>
              </a:rPr>
              <a:t>1 </a:t>
            </a:r>
            <a:r>
              <a:rPr lang="en-US" sz="4100" b="1" u="sng" dirty="0">
                <a:solidFill>
                  <a:srgbClr val="EA6A20"/>
                </a:solidFill>
              </a:rPr>
              <a:t>in 4 people are in poverty </a:t>
            </a:r>
            <a:endParaRPr lang="en-US" sz="4100" b="1" u="sng" dirty="0" smtClean="0">
              <a:solidFill>
                <a:srgbClr val="EA6A2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300" i="1" dirty="0" smtClean="0"/>
              <a:t>(</a:t>
            </a:r>
            <a:r>
              <a:rPr lang="en-US" sz="2300" i="1" dirty="0"/>
              <a:t>income of </a:t>
            </a:r>
            <a:r>
              <a:rPr lang="en-US" sz="2300" i="1" dirty="0" smtClean="0"/>
              <a:t>$23,850 </a:t>
            </a:r>
            <a:r>
              <a:rPr lang="en-US" sz="2300" i="1" dirty="0"/>
              <a:t>or less).</a:t>
            </a:r>
            <a:endParaRPr lang="en-US" sz="31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3107" y="1905000"/>
            <a:ext cx="7772400" cy="3960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dirty="0" smtClean="0"/>
              <a:t>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graders tested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EA6A20"/>
                </a:solidFill>
              </a:rPr>
              <a:t>below state standards </a:t>
            </a:r>
            <a:r>
              <a:rPr lang="en-US" sz="3600" dirty="0" smtClean="0"/>
              <a:t>in Math: </a:t>
            </a:r>
            <a:endParaRPr lang="en-US" sz="4000" dirty="0" smtClean="0"/>
          </a:p>
          <a:p>
            <a:pPr marL="0" indent="0" algn="ctr">
              <a:lnSpc>
                <a:spcPct val="200000"/>
              </a:lnSpc>
              <a:buFont typeface="Wingdings" pitchFamily="2" charset="2"/>
              <a:buNone/>
            </a:pPr>
            <a:r>
              <a:rPr lang="en-US" sz="4000" dirty="0" smtClean="0"/>
              <a:t>Allendale County – </a:t>
            </a:r>
            <a:r>
              <a:rPr lang="en-US" sz="4000" b="1" dirty="0" smtClean="0">
                <a:solidFill>
                  <a:srgbClr val="EA6A20"/>
                </a:solidFill>
              </a:rPr>
              <a:t>80%</a:t>
            </a:r>
            <a:r>
              <a:rPr lang="en-US" sz="4000" dirty="0" smtClean="0"/>
              <a:t> </a:t>
            </a:r>
          </a:p>
          <a:p>
            <a:pPr marL="0" indent="0" algn="ctr">
              <a:lnSpc>
                <a:spcPct val="200000"/>
              </a:lnSpc>
              <a:buFont typeface="Wingdings" pitchFamily="2" charset="2"/>
              <a:buNone/>
            </a:pPr>
            <a:r>
              <a:rPr lang="en-US" sz="4000" dirty="0" smtClean="0"/>
              <a:t>Greenville County – </a:t>
            </a:r>
            <a:r>
              <a:rPr lang="en-US" sz="4000" b="1" dirty="0" smtClean="0">
                <a:solidFill>
                  <a:srgbClr val="EA6A20"/>
                </a:solidFill>
              </a:rPr>
              <a:t>30%</a:t>
            </a:r>
            <a:endParaRPr lang="en-US" sz="4000" b="1" dirty="0">
              <a:solidFill>
                <a:srgbClr val="EA6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3600" dirty="0" smtClean="0"/>
              <a:t>Teens ages 16-19 </a:t>
            </a:r>
          </a:p>
          <a:p>
            <a:pPr marL="0" indent="0" algn="ctr">
              <a:buFont typeface="Wingdings 2"/>
              <a:buNone/>
            </a:pPr>
            <a:r>
              <a:rPr lang="en-US" sz="3600" dirty="0" smtClean="0"/>
              <a:t>not enrolled in high school, </a:t>
            </a:r>
          </a:p>
          <a:p>
            <a:pPr marL="0" indent="0" algn="ctr">
              <a:buFont typeface="Wingdings 2"/>
              <a:buNone/>
            </a:pPr>
            <a:r>
              <a:rPr lang="en-US" sz="3600" dirty="0" smtClean="0"/>
              <a:t>without high school degree: </a:t>
            </a:r>
          </a:p>
          <a:p>
            <a:pPr marL="0" indent="0" algn="ctr">
              <a:buFont typeface="Wingdings 2"/>
              <a:buNone/>
            </a:pPr>
            <a:endParaRPr lang="en-US" sz="3600" dirty="0"/>
          </a:p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en-US" sz="3600" dirty="0" smtClean="0"/>
              <a:t>Allendale – </a:t>
            </a:r>
            <a:r>
              <a:rPr lang="en-US" sz="3600" b="1" dirty="0" smtClean="0">
                <a:solidFill>
                  <a:srgbClr val="EA6A20"/>
                </a:solidFill>
              </a:rPr>
              <a:t>19.4%</a:t>
            </a:r>
          </a:p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en-US" sz="3600" dirty="0" smtClean="0"/>
              <a:t>Greenville – </a:t>
            </a:r>
            <a:r>
              <a:rPr lang="en-US" sz="3600" b="1" dirty="0" smtClean="0">
                <a:solidFill>
                  <a:srgbClr val="EA6A20"/>
                </a:solidFill>
              </a:rPr>
              <a:t>5.4%</a:t>
            </a:r>
            <a:endParaRPr lang="en-US" sz="3600" b="1" dirty="0">
              <a:solidFill>
                <a:srgbClr val="EA6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6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6477000"/>
            <a:ext cx="7010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DINOT-Regular" pitchFamily="50" charset="0"/>
                <a:ea typeface="ヒラギノ角ゴ Pro W3" charset="-128"/>
              </a:rPr>
              <a:t>source: postsecondary.org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College Graduation Rates</a:t>
            </a:r>
          </a:p>
          <a:p>
            <a:pPr eaLnBrk="1" hangingPunct="1"/>
            <a:r>
              <a:rPr lang="en-US" sz="3200" dirty="0" smtClean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The </a:t>
            </a:r>
            <a:r>
              <a:rPr lang="en-US" sz="3200" dirty="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Facts: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algn="ctr">
            <a:solidFill>
              <a:srgbClr val="0069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9"/>
          <a:stretch>
            <a:fillRect/>
          </a:stretch>
        </p:blipFill>
        <p:spPr bwMode="auto">
          <a:xfrm>
            <a:off x="914400" y="1655763"/>
            <a:ext cx="74676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828800" y="4737100"/>
            <a:ext cx="6400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DINOT-Regular" pitchFamily="50" charset="0"/>
                <a:ea typeface="ヒラギノ角ゴ Pro W3" charset="-128"/>
              </a:rPr>
              <a:t>Just 8% of kids growing up in </a:t>
            </a:r>
            <a:endParaRPr lang="en-US" sz="2400" dirty="0" smtClean="0">
              <a:latin typeface="DINOT-Regular" pitchFamily="50" charset="0"/>
              <a:ea typeface="ヒラギノ角ゴ Pro W3" charset="-128"/>
            </a:endParaRPr>
          </a:p>
          <a:p>
            <a:pPr eaLnBrk="1" hangingPunct="1"/>
            <a:r>
              <a:rPr lang="en-US" sz="2400" dirty="0" smtClean="0">
                <a:latin typeface="DINOT-Regular" pitchFamily="50" charset="0"/>
                <a:ea typeface="ヒラギノ角ゴ Pro W3" charset="-128"/>
              </a:rPr>
              <a:t>low-income </a:t>
            </a:r>
            <a:r>
              <a:rPr lang="en-US" sz="2400" dirty="0">
                <a:latin typeface="DINOT-Regular" pitchFamily="50" charset="0"/>
                <a:ea typeface="ヒラギノ角ゴ Pro W3" charset="-128"/>
              </a:rPr>
              <a:t>communities graduate college by age 24.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DINOT-Regular" pitchFamily="50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252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28600" y="6477000"/>
            <a:ext cx="7010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DINOT-Regular" pitchFamily="50" charset="0"/>
                <a:ea typeface="ヒラギノ角ゴ Pro W3" charset="-128"/>
              </a:rPr>
              <a:t>source: postsecondary.org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698A"/>
                </a:solidFill>
                <a:latin typeface="DINOT-Bold" pitchFamily="50" charset="0"/>
                <a:ea typeface="ヒラギノ角ゴ Pro W3" charset="-128"/>
              </a:rPr>
              <a:t>The Facts: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algn="ctr">
            <a:solidFill>
              <a:srgbClr val="0069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28800" y="4737100"/>
            <a:ext cx="6400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DINOT-Regular" pitchFamily="50" charset="0"/>
                <a:ea typeface="ヒラギノ角ゴ Pro W3" charset="-128"/>
              </a:rPr>
              <a:t>80% of kids growing up in </a:t>
            </a:r>
            <a:endParaRPr lang="en-US" sz="2400" dirty="0" smtClean="0">
              <a:latin typeface="DINOT-Regular" pitchFamily="50" charset="0"/>
              <a:ea typeface="ヒラギノ角ゴ Pro W3" charset="-128"/>
            </a:endParaRPr>
          </a:p>
          <a:p>
            <a:pPr eaLnBrk="1" hangingPunct="1"/>
            <a:r>
              <a:rPr lang="en-US" sz="2400" dirty="0" smtClean="0">
                <a:latin typeface="DINOT-Regular" pitchFamily="50" charset="0"/>
                <a:ea typeface="ヒラギノ角ゴ Pro W3" charset="-128"/>
              </a:rPr>
              <a:t>high-income </a:t>
            </a:r>
            <a:r>
              <a:rPr lang="en-US" sz="2400" dirty="0">
                <a:latin typeface="DINOT-Regular" pitchFamily="50" charset="0"/>
                <a:ea typeface="ヒラギノ角ゴ Pro W3" charset="-128"/>
              </a:rPr>
              <a:t>communities graduate college by age 24.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DINOT-Regular" pitchFamily="50" charset="0"/>
              <a:ea typeface="ヒラギノ角ゴ Pro W3" charset="-128"/>
            </a:endParaRP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762000" y="1600200"/>
            <a:ext cx="7620000" cy="2743200"/>
            <a:chOff x="384" y="1200"/>
            <a:chExt cx="4320" cy="1440"/>
          </a:xfrm>
        </p:grpSpPr>
        <p:pic>
          <p:nvPicPr>
            <p:cNvPr id="1331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32680" r="5051" b="37254"/>
            <a:stretch>
              <a:fillRect/>
            </a:stretch>
          </p:blipFill>
          <p:spPr bwMode="auto">
            <a:xfrm>
              <a:off x="384" y="1200"/>
              <a:ext cx="4320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41830" r="76767" b="47711"/>
            <a:stretch>
              <a:fillRect/>
            </a:stretch>
          </p:blipFill>
          <p:spPr bwMode="auto">
            <a:xfrm>
              <a:off x="384" y="2256"/>
              <a:ext cx="9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1306" y="2208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2327" y="2208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69698" b="67320"/>
            <a:stretch>
              <a:fillRect/>
            </a:stretch>
          </p:blipFill>
          <p:spPr bwMode="auto">
            <a:xfrm>
              <a:off x="3341" y="2202"/>
              <a:ext cx="10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20915" r="83965" b="67320"/>
            <a:stretch>
              <a:fillRect/>
            </a:stretch>
          </p:blipFill>
          <p:spPr bwMode="auto">
            <a:xfrm>
              <a:off x="4361" y="2202"/>
              <a:ext cx="33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89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7632" r="21394" b="20776"/>
          <a:stretch/>
        </p:blipFill>
        <p:spPr>
          <a:xfrm>
            <a:off x="4764881" y="1007847"/>
            <a:ext cx="3977640" cy="4885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1373" r="183" b="2916"/>
          <a:stretch/>
        </p:blipFill>
        <p:spPr>
          <a:xfrm>
            <a:off x="490216" y="985837"/>
            <a:ext cx="3906687" cy="49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charset="0"/>
              <a:buChar char="•"/>
              <a:defRPr/>
            </a:pPr>
            <a:r>
              <a:rPr lang="en-US" sz="3200" dirty="0" smtClean="0">
                <a:cs typeface="Arial" charset="0"/>
              </a:rPr>
              <a:t>90</a:t>
            </a:r>
            <a:r>
              <a:rPr lang="en-US" sz="3200" dirty="0">
                <a:cs typeface="Arial" charset="0"/>
              </a:rPr>
              <a:t>% of these students enter college or the military the year after they graduate from high school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dirty="0">
                <a:cs typeface="Arial" charset="0"/>
              </a:rPr>
              <a:t>100% of the students to ever be involved with the program graduate from high school (over 500 students have been a part of the </a:t>
            </a:r>
            <a:r>
              <a:rPr lang="en-US" sz="3200" dirty="0" smtClean="0">
                <a:cs typeface="Arial" charset="0"/>
              </a:rPr>
              <a:t>program)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61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721725" cy="5815013"/>
          </a:xfrm>
        </p:spPr>
      </p:pic>
    </p:spTree>
    <p:extLst>
      <p:ext uri="{BB962C8B-B14F-4D97-AF65-F5344CB8AC3E}">
        <p14:creationId xmlns:p14="http://schemas.microsoft.com/office/powerpoint/2010/main" val="156390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33751</TotalTime>
  <Words>354</Words>
  <Application>Microsoft Macintosh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Emerging Scholars </vt:lpstr>
      <vt:lpstr>The Need</vt:lpstr>
      <vt:lpstr>The Need</vt:lpstr>
      <vt:lpstr>The Need</vt:lpstr>
      <vt:lpstr>PowerPoint Presentation</vt:lpstr>
      <vt:lpstr>PowerPoint Presentation</vt:lpstr>
      <vt:lpstr>PowerPoint Presentation</vt:lpstr>
      <vt:lpstr>The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Poverty, Education and Emerging Scholars</dc:title>
  <dc:creator>Amber Lange</dc:creator>
  <cp:lastModifiedBy>Anna</cp:lastModifiedBy>
  <cp:revision>84</cp:revision>
  <cp:lastPrinted>2014-07-17T14:48:32Z</cp:lastPrinted>
  <dcterms:created xsi:type="dcterms:W3CDTF">2013-02-27T19:19:48Z</dcterms:created>
  <dcterms:modified xsi:type="dcterms:W3CDTF">2015-09-14T17:20:03Z</dcterms:modified>
</cp:coreProperties>
</file>