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sldIdLst>
    <p:sldId id="277" r:id="rId2"/>
    <p:sldId id="258" r:id="rId3"/>
    <p:sldId id="278" r:id="rId4"/>
    <p:sldId id="263" r:id="rId5"/>
    <p:sldId id="270" r:id="rId6"/>
    <p:sldId id="307" r:id="rId7"/>
    <p:sldId id="308" r:id="rId8"/>
    <p:sldId id="309" r:id="rId9"/>
    <p:sldId id="31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CB6BBEF7-9717-4733-A929-535518E6EBF6}">
          <p14:sldIdLst>
            <p14:sldId id="277"/>
            <p14:sldId id="258"/>
          </p14:sldIdLst>
        </p14:section>
        <p14:section name="Transition Program Focus" id="{16378913-E5ED-4281-BAF5-F1F938CB0BED}">
          <p14:sldIdLst>
            <p14:sldId id="278"/>
            <p14:sldId id="263"/>
            <p14:sldId id="270"/>
          </p14:sldIdLst>
        </p14:section>
        <p14:section name="Schedule" id="{E2D565D1-BA5E-44E6-A40E-50A644912248}">
          <p14:sldIdLst>
            <p14:sldId id="307"/>
            <p14:sldId id="308"/>
            <p14:sldId id="309"/>
            <p14:sldId id="310"/>
          </p14:sldIdLst>
        </p14:section>
        <p14:section name="Share Your Presentation" id="{71D59651-8EFA-4415-9623-98B4C4A8699C}">
          <p14:sldIdLst/>
        </p14:section>
        <p14:section name="What's Your Message?" id="{3DAC647D-1BDE-4B25-A7F1-4DBC272CFF2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3" autoAdjust="0"/>
    <p:restoredTop sz="80490" autoAdjust="0"/>
  </p:normalViewPr>
  <p:slideViewPr>
    <p:cSldViewPr>
      <p:cViewPr varScale="1">
        <p:scale>
          <a:sx n="86" d="100"/>
          <a:sy n="86" d="100"/>
        </p:scale>
        <p:origin x="12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830A1-3891-4B82-A120-081866556DA0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C9574-A819-4FE4-99A7-1E27AD09A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7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8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Relationship Id="rId3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>
              <a:buNone/>
              <a:defRPr lang="en-US" sz="2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>
              <a:defRPr lang="en-US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>
              <a:defRPr lang="en-US" sz="2800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    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34E2-BBB6-4D34-BB01-078E9AA25260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0FCD-5F4C-4989-BE05-0A8208BCBC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>
              <a:defRPr lang="en-US" sz="46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Text 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lang="en-US" sz="4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>
              <a:buNone/>
              <a:defRPr lang="en-US" sz="1800" b="1" kern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7/24/18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  <p:sldLayoutId id="214748366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4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33800" y="1316420"/>
            <a:ext cx="4953000" cy="1416269"/>
          </a:xfrm>
        </p:spPr>
        <p:txBody>
          <a:bodyPr>
            <a:normAutofit/>
          </a:bodyPr>
          <a:lstStyle/>
          <a:p>
            <a:r>
              <a:rPr lang="en-US" dirty="0"/>
              <a:t>Suffolk Public Schools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3048000"/>
            <a:ext cx="7239000" cy="1828800"/>
          </a:xfrm>
        </p:spPr>
        <p:txBody>
          <a:bodyPr>
            <a:normAutofit fontScale="90000"/>
          </a:bodyPr>
          <a:lstStyle/>
          <a:p>
            <a:r>
              <a:rPr lang="en-US" sz="2400" b="0" dirty="0">
                <a:solidFill>
                  <a:srgbClr val="262626"/>
                </a:solidFill>
              </a:rPr>
              <a:t/>
            </a:r>
            <a:br>
              <a:rPr lang="en-US" sz="2400" b="0" dirty="0">
                <a:solidFill>
                  <a:srgbClr val="262626"/>
                </a:solidFill>
              </a:rPr>
            </a:br>
            <a:r>
              <a:rPr lang="en-US" sz="5600" b="0" dirty="0">
                <a:solidFill>
                  <a:prstClr val="white"/>
                </a:solidFill>
              </a:rPr>
              <a:t>Pre-Freshman Summer Transition Program</a:t>
            </a:r>
            <a:endParaRPr lang="en-US" sz="5600" b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458200" cy="1600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</a:rPr>
              <a:t>“Pre-Freshman” Summer Transition Program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4412166"/>
            <a:ext cx="5257800" cy="1588"/>
          </a:xfrm>
          <a:prstGeom prst="line">
            <a:avLst/>
          </a:prstGeom>
          <a:ln w="47625">
            <a:solidFill>
              <a:srgbClr val="E4E4E4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1000" y="2057400"/>
            <a:ext cx="8382000" cy="83820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 Day Transition Program Preparing Targeted 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At-Risk “Pre-Freshman” for Success in High School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0" y="528448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6" name="Oval 5"/>
          <p:cNvSpPr/>
          <p:nvPr/>
        </p:nvSpPr>
        <p:spPr>
          <a:xfrm>
            <a:off x="609600" y="3116766"/>
            <a:ext cx="2362200" cy="23622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3390900" y="3116766"/>
            <a:ext cx="2362200" cy="2362200"/>
          </a:xfrm>
          <a:prstGeom prst="ellipse">
            <a:avLst/>
          </a:prstGeom>
          <a:gradFill>
            <a:gsLst>
              <a:gs pos="0">
                <a:srgbClr val="00B0F0"/>
              </a:gs>
              <a:gs pos="50000">
                <a:srgbClr val="399ECB"/>
              </a:gs>
              <a:gs pos="100000">
                <a:srgbClr val="0077D0"/>
              </a:gs>
            </a:gsLst>
            <a:path path="circle">
              <a:fillToRect l="50000" t="50000" r="50000" b="50000"/>
            </a:path>
          </a:gradFill>
          <a:ln w="82550">
            <a:noFill/>
          </a:ln>
          <a:effectLst>
            <a:outerShdw blurRad="1270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</a:t>
            </a:r>
          </a:p>
        </p:txBody>
      </p:sp>
      <p:sp>
        <p:nvSpPr>
          <p:cNvPr id="5" name="Oval 4"/>
          <p:cNvSpPr/>
          <p:nvPr/>
        </p:nvSpPr>
        <p:spPr>
          <a:xfrm>
            <a:off x="6172200" y="3124200"/>
            <a:ext cx="2362200" cy="2362200"/>
          </a:xfrm>
          <a:prstGeom prst="ellipse">
            <a:avLst/>
          </a:prstGeom>
          <a:gradFill flip="none" rotWithShape="1">
            <a:gsLst>
              <a:gs pos="5000">
                <a:srgbClr val="84D830"/>
              </a:gs>
              <a:gs pos="48000">
                <a:srgbClr val="7BCF27"/>
              </a:gs>
              <a:gs pos="100000">
                <a:srgbClr val="56901C"/>
              </a:gs>
            </a:gsLst>
            <a:path path="circle">
              <a:fillToRect l="50000" t="50000" r="50000" b="50000"/>
            </a:path>
            <a:tileRect/>
          </a:gradFill>
          <a:ln w="5080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</a:t>
            </a:r>
          </a:p>
        </p:txBody>
      </p:sp>
      <p:sp>
        <p:nvSpPr>
          <p:cNvPr id="29" name="Oval 28"/>
          <p:cNvSpPr/>
          <p:nvPr/>
        </p:nvSpPr>
        <p:spPr>
          <a:xfrm>
            <a:off x="908412" y="3264646"/>
            <a:ext cx="1818060" cy="1487311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31" name="Oval 30"/>
          <p:cNvSpPr/>
          <p:nvPr/>
        </p:nvSpPr>
        <p:spPr>
          <a:xfrm>
            <a:off x="6471012" y="3264646"/>
            <a:ext cx="1818060" cy="1487311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30" name="Oval 29"/>
          <p:cNvSpPr/>
          <p:nvPr/>
        </p:nvSpPr>
        <p:spPr>
          <a:xfrm>
            <a:off x="3727812" y="3264646"/>
            <a:ext cx="1818060" cy="1487311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29000" y="3755713"/>
            <a:ext cx="2286000" cy="12248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+mj-lt"/>
              </a:rPr>
              <a:t>Academic</a:t>
            </a:r>
          </a:p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Focus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" y="3755713"/>
            <a:ext cx="2133600" cy="122484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+mj-lt"/>
              </a:rPr>
              <a:t>Social</a:t>
            </a:r>
          </a:p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+mj-lt"/>
              </a:rPr>
              <a:t> Focus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69756" y="3755713"/>
            <a:ext cx="2012244" cy="122484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+mj-lt"/>
              </a:rPr>
              <a:t>Personal</a:t>
            </a:r>
          </a:p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+mj-lt"/>
              </a:rPr>
              <a:t> Focus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0" y="990600"/>
            <a:ext cx="5867400" cy="5029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Decision Making: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addressing the necessary techniques to making good decisions. “</a:t>
            </a:r>
            <a:r>
              <a:rPr lang="en-US" sz="22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D</a:t>
            </a: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efine the problem, </a:t>
            </a:r>
            <a:r>
              <a:rPr lang="en-US" sz="22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E</a:t>
            </a: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xplore the alternatives, </a:t>
            </a:r>
            <a:r>
              <a:rPr lang="en-US" sz="22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C</a:t>
            </a: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onsider the consequences,</a:t>
            </a:r>
            <a:r>
              <a:rPr lang="en-US" sz="20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en-US" sz="22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I</a:t>
            </a: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dentify your values, </a:t>
            </a:r>
            <a:r>
              <a:rPr lang="en-US" sz="22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D</a:t>
            </a: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ecide and act, &amp; </a:t>
            </a:r>
            <a:r>
              <a:rPr lang="en-US" sz="220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E</a:t>
            </a: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valuate the results.”</a:t>
            </a:r>
            <a:b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</a:b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Conflict Resolution: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teaching students how to respectfully disagree, control anger, and  promote </a:t>
            </a:r>
            <a:b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peaceful means to settle conflicts. </a:t>
            </a:r>
            <a:b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</a:b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Social Skills: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designed to allow understanding of appropriate social interactions and behaviors, learn effective communication techniques, improve active listening and relationship building skills.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438400"/>
            <a:ext cx="1752600" cy="1066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Social</a:t>
            </a:r>
          </a:p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Focus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>
            <a:gsLst>
              <a:gs pos="0">
                <a:srgbClr val="00B0F0"/>
              </a:gs>
              <a:gs pos="50000">
                <a:srgbClr val="399ECB"/>
              </a:gs>
              <a:gs pos="100000">
                <a:srgbClr val="0077D0"/>
              </a:gs>
            </a:gsLst>
            <a:path path="circle">
              <a:fillToRect l="50000" t="50000" r="50000" b="50000"/>
            </a:path>
          </a:gradFill>
          <a:ln w="82550">
            <a:noFill/>
          </a:ln>
          <a:effectLst>
            <a:outerShdw blurRad="1270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8" name="Oval 7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1752600" cy="1066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Academic</a:t>
            </a:r>
          </a:p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Focus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2971800" y="1066800"/>
            <a:ext cx="5867400" cy="4953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Career Exploration: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takes students through their aspirations and goals. Explore various career pathways for students.</a:t>
            </a:r>
            <a:r>
              <a:rPr lang="en-US" sz="32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/>
            </a:r>
            <a:br>
              <a:rPr lang="en-US" sz="32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</a:b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Graduation Requirements: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explains the graduation requirements, as stated by the Virginia Department Of Education  and Suffolk Public Schools. </a:t>
            </a:r>
            <a:b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</a:b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Study Skills: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  <a:cs typeface="+mn-cs"/>
              </a:rPr>
              <a:t>Workshop demonstrates how to create a study plan, maximize study time, note taking strategies, and test preparation; all while minimizing stress levels and maintaining high grades. 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5000">
                <a:srgbClr val="84D830"/>
              </a:gs>
              <a:gs pos="48000">
                <a:srgbClr val="7BCF27"/>
              </a:gs>
              <a:gs pos="100000">
                <a:srgbClr val="56901C"/>
              </a:gs>
            </a:gsLst>
            <a:path path="circle">
              <a:fillToRect l="50000" t="50000" r="50000" b="50000"/>
            </a:path>
            <a:tileRect/>
          </a:gradFill>
          <a:ln w="5080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6" name="Oval 5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438400"/>
            <a:ext cx="1752600" cy="1066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Personal</a:t>
            </a:r>
          </a:p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Focus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2971800" y="1066800"/>
            <a:ext cx="5867400" cy="4876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Man Up: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preparing young men for the manhood Discussion will include: self-esteem, leadership preparation, sex education, drug and alcohol prevention, and respect for women.</a:t>
            </a:r>
            <a:r>
              <a:rPr lang="en-US" sz="32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/>
            </a:r>
            <a:br>
              <a:rPr lang="en-US" sz="32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</a:b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Sister Talks: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</a:rPr>
              <a:t>Workshop designed to empower young ladies through self knowledge, self development, self esteem to be strong, smart, and bold. </a:t>
            </a:r>
            <a:r>
              <a:rPr lang="en-US" sz="20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/>
            </a:r>
            <a:br>
              <a:rPr lang="en-US" sz="20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Brothers &amp; Sisters in Law:</a:t>
            </a:r>
            <a:br>
              <a:rPr lang="en-US" sz="32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r>
              <a:rPr lang="en-US" sz="2000" b="0" cap="none" dirty="0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  <a:cs typeface="+mn-cs"/>
              </a:rPr>
              <a:t>Workshop explaining the importance of knowing how to interact with law enforcement and the dangers and consequences of drug use. Mentoring program. 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24200" y="1143000"/>
            <a:ext cx="5867400" cy="5029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150" dirty="0"/>
              <a:t>8:00       </a:t>
            </a:r>
            <a:r>
              <a:rPr lang="en-US" sz="2150" b="0" dirty="0"/>
              <a:t>	Bus Arrival</a:t>
            </a:r>
            <a:br>
              <a:rPr lang="en-US" sz="2150" b="0" dirty="0"/>
            </a:br>
            <a:r>
              <a:rPr lang="en-US" sz="2150" dirty="0"/>
              <a:t>8:00 – 8:30  </a:t>
            </a:r>
            <a:r>
              <a:rPr lang="en-US" sz="2150" b="0" dirty="0"/>
              <a:t>	Breakfast</a:t>
            </a:r>
            <a:br>
              <a:rPr lang="en-US" sz="2150" b="0" dirty="0"/>
            </a:br>
            <a:r>
              <a:rPr lang="en-US" sz="2150" dirty="0"/>
              <a:t>8:30 – 9:00   </a:t>
            </a:r>
            <a:r>
              <a:rPr lang="en-US" sz="2150" b="0" dirty="0"/>
              <a:t>	Opening Session</a:t>
            </a:r>
            <a:br>
              <a:rPr lang="en-US" sz="2150" b="0" dirty="0"/>
            </a:br>
            <a:r>
              <a:rPr lang="en-US" sz="2150" dirty="0"/>
              <a:t>9:00 – 9:45</a:t>
            </a:r>
            <a:r>
              <a:rPr lang="en-US" sz="2150" b="0" dirty="0"/>
              <a:t>	Team Building Rotations </a:t>
            </a:r>
            <a:br>
              <a:rPr lang="en-US" sz="2150" b="0" dirty="0"/>
            </a:br>
            <a:r>
              <a:rPr lang="en-US" sz="2150" b="0" dirty="0"/>
              <a:t>		     </a:t>
            </a:r>
            <a:r>
              <a:rPr lang="en-US" sz="2150" b="0" i="1" dirty="0"/>
              <a:t> (A) Decision Making/</a:t>
            </a:r>
            <a:br>
              <a:rPr lang="en-US" sz="2150" b="0" i="1" dirty="0"/>
            </a:br>
            <a:r>
              <a:rPr lang="en-US" sz="2150" b="0" i="1" dirty="0"/>
              <a:t>		             Conflict Resolution</a:t>
            </a:r>
            <a:br>
              <a:rPr lang="en-US" sz="2150" b="0" i="1" dirty="0"/>
            </a:br>
            <a:r>
              <a:rPr lang="en-US" sz="2150" dirty="0"/>
              <a:t>9:50 – 10:35 </a:t>
            </a:r>
            <a:r>
              <a:rPr lang="en-US" sz="2150" b="0" dirty="0"/>
              <a:t>	Team Building Rotations </a:t>
            </a:r>
            <a:br>
              <a:rPr lang="en-US" sz="2150" b="0" dirty="0"/>
            </a:br>
            <a:r>
              <a:rPr lang="en-US" sz="2150" b="0" dirty="0"/>
              <a:t>		      </a:t>
            </a:r>
            <a:r>
              <a:rPr lang="en-US" sz="2150" b="0" i="1" dirty="0"/>
              <a:t>(B) Social Skills</a:t>
            </a:r>
            <a:br>
              <a:rPr lang="en-US" sz="2150" b="0" i="1" dirty="0"/>
            </a:br>
            <a:r>
              <a:rPr lang="en-US" sz="2150" dirty="0"/>
              <a:t>10:40 – 11:25 </a:t>
            </a:r>
            <a:r>
              <a:rPr lang="en-US" sz="2150" b="0" dirty="0"/>
              <a:t>	Team Building Rotations </a:t>
            </a:r>
            <a:br>
              <a:rPr lang="en-US" sz="2150" b="0" dirty="0"/>
            </a:br>
            <a:r>
              <a:rPr lang="en-US" sz="2150" b="0" dirty="0"/>
              <a:t>		    </a:t>
            </a:r>
            <a:r>
              <a:rPr lang="en-US" sz="2150" b="0" i="1" dirty="0"/>
              <a:t>  (C) Man Up and Sister Talks</a:t>
            </a:r>
            <a:br>
              <a:rPr lang="en-US" sz="2150" b="0" i="1" dirty="0"/>
            </a:br>
            <a:r>
              <a:rPr lang="en-US" sz="2150" dirty="0"/>
              <a:t>11:30 – 12:00</a:t>
            </a:r>
            <a:r>
              <a:rPr lang="en-US" sz="2150" b="0" dirty="0"/>
              <a:t>	Lunch</a:t>
            </a:r>
            <a:br>
              <a:rPr lang="en-US" sz="2150" b="0" dirty="0"/>
            </a:br>
            <a:r>
              <a:rPr lang="en-US" sz="2150" dirty="0"/>
              <a:t>12:00            </a:t>
            </a:r>
            <a:r>
              <a:rPr lang="en-US" sz="2150" b="0" dirty="0"/>
              <a:t>	Bus Dismissal</a:t>
            </a:r>
            <a:br>
              <a:rPr lang="en-US" sz="2150" b="0" dirty="0"/>
            </a:br>
            <a:endParaRPr lang="en-US" sz="215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438400"/>
            <a:ext cx="1752600" cy="129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Day One </a:t>
            </a:r>
          </a:p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Agenda</a:t>
            </a:r>
          </a:p>
        </p:txBody>
      </p:sp>
    </p:spTree>
    <p:extLst>
      <p:ext uri="{BB962C8B-B14F-4D97-AF65-F5344CB8AC3E}">
        <p14:creationId xmlns:p14="http://schemas.microsoft.com/office/powerpoint/2010/main" val="193844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>
            <a:gsLst>
              <a:gs pos="0">
                <a:srgbClr val="00B0F0"/>
              </a:gs>
              <a:gs pos="50000">
                <a:srgbClr val="399ECB"/>
              </a:gs>
              <a:gs pos="100000">
                <a:srgbClr val="0077D0"/>
              </a:gs>
            </a:gsLst>
            <a:path path="circle">
              <a:fillToRect l="50000" t="50000" r="50000" b="50000"/>
            </a:path>
          </a:gradFill>
          <a:ln w="82550">
            <a:noFill/>
          </a:ln>
          <a:effectLst>
            <a:outerShdw blurRad="1270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8" name="Oval 7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2971800" y="1066800"/>
            <a:ext cx="5867400" cy="495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150" dirty="0">
                <a:solidFill>
                  <a:srgbClr val="262626"/>
                </a:solidFill>
              </a:rPr>
              <a:t>8:00       </a:t>
            </a:r>
            <a:r>
              <a:rPr lang="en-US" sz="2150" b="0" dirty="0">
                <a:solidFill>
                  <a:srgbClr val="262626"/>
                </a:solidFill>
              </a:rPr>
              <a:t>	Bus Arrival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8:00 – 8:30  </a:t>
            </a:r>
            <a:r>
              <a:rPr lang="en-US" sz="2150" b="0" dirty="0">
                <a:solidFill>
                  <a:srgbClr val="262626"/>
                </a:solidFill>
              </a:rPr>
              <a:t>	Breakfast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8:30 – 9:25</a:t>
            </a:r>
            <a:r>
              <a:rPr lang="en-US" sz="2150" b="0" dirty="0">
                <a:solidFill>
                  <a:srgbClr val="262626"/>
                </a:solidFill>
              </a:rPr>
              <a:t>	Strategies Rotations 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b="0" dirty="0">
                <a:solidFill>
                  <a:srgbClr val="262626"/>
                </a:solidFill>
              </a:rPr>
              <a:t>		   </a:t>
            </a:r>
            <a:r>
              <a:rPr lang="en-US" sz="2150" b="0" i="1" dirty="0">
                <a:solidFill>
                  <a:srgbClr val="262626"/>
                </a:solidFill>
              </a:rPr>
              <a:t> (A) Career Exploration/</a:t>
            </a:r>
            <a:br>
              <a:rPr lang="en-US" sz="2150" b="0" i="1" dirty="0">
                <a:solidFill>
                  <a:srgbClr val="262626"/>
                </a:solidFill>
              </a:rPr>
            </a:br>
            <a:r>
              <a:rPr lang="en-US" sz="2150" b="0" i="1" dirty="0">
                <a:solidFill>
                  <a:srgbClr val="262626"/>
                </a:solidFill>
              </a:rPr>
              <a:t>		      Graduation Requirements</a:t>
            </a:r>
            <a:br>
              <a:rPr lang="en-US" sz="2150" b="0" i="1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9:30 – 10:25 </a:t>
            </a:r>
            <a:r>
              <a:rPr lang="en-US" sz="2150" b="0" dirty="0">
                <a:solidFill>
                  <a:srgbClr val="262626"/>
                </a:solidFill>
              </a:rPr>
              <a:t>	Strategies Rotations 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b="0" dirty="0">
                <a:solidFill>
                  <a:srgbClr val="262626"/>
                </a:solidFill>
              </a:rPr>
              <a:t>		    </a:t>
            </a:r>
            <a:r>
              <a:rPr lang="en-US" sz="2150" b="0" i="1" dirty="0">
                <a:solidFill>
                  <a:srgbClr val="262626"/>
                </a:solidFill>
              </a:rPr>
              <a:t>(B) study Skills</a:t>
            </a:r>
            <a:br>
              <a:rPr lang="en-US" sz="2150" b="0" i="1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10:30 – 11:25 </a:t>
            </a:r>
            <a:r>
              <a:rPr lang="en-US" sz="2150" b="0" dirty="0">
                <a:solidFill>
                  <a:srgbClr val="262626"/>
                </a:solidFill>
              </a:rPr>
              <a:t>	Strategies Rotations 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b="0" dirty="0">
                <a:solidFill>
                  <a:srgbClr val="262626"/>
                </a:solidFill>
              </a:rPr>
              <a:t>		  </a:t>
            </a:r>
            <a:r>
              <a:rPr lang="en-US" sz="2150" b="0" i="1" dirty="0">
                <a:solidFill>
                  <a:srgbClr val="262626"/>
                </a:solidFill>
              </a:rPr>
              <a:t>  (C) Brothers &amp; Sisters in Law</a:t>
            </a:r>
            <a:br>
              <a:rPr lang="en-US" sz="2150" b="0" i="1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11:30 – 12:00</a:t>
            </a:r>
            <a:r>
              <a:rPr lang="en-US" sz="2150" b="0" dirty="0">
                <a:solidFill>
                  <a:srgbClr val="262626"/>
                </a:solidFill>
              </a:rPr>
              <a:t>	Lunch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12:00            </a:t>
            </a:r>
            <a:r>
              <a:rPr lang="en-US" sz="2150" b="0" dirty="0">
                <a:solidFill>
                  <a:srgbClr val="262626"/>
                </a:solidFill>
              </a:rPr>
              <a:t>	Bus Dismissal</a:t>
            </a:r>
            <a:br>
              <a:rPr lang="en-US" sz="2150" b="0" dirty="0">
                <a:solidFill>
                  <a:srgbClr val="262626"/>
                </a:solidFill>
              </a:rPr>
            </a:b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438400"/>
            <a:ext cx="1752600" cy="129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Day Two</a:t>
            </a:r>
          </a:p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Agenda</a:t>
            </a:r>
          </a:p>
        </p:txBody>
      </p:sp>
    </p:spTree>
    <p:extLst>
      <p:ext uri="{BB962C8B-B14F-4D97-AF65-F5344CB8AC3E}">
        <p14:creationId xmlns:p14="http://schemas.microsoft.com/office/powerpoint/2010/main" val="262732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5000">
                <a:srgbClr val="84D830"/>
              </a:gs>
              <a:gs pos="48000">
                <a:srgbClr val="7BCF27"/>
              </a:gs>
              <a:gs pos="100000">
                <a:srgbClr val="56901C"/>
              </a:gs>
            </a:gsLst>
            <a:path path="circle">
              <a:fillToRect l="50000" t="50000" r="50000" b="50000"/>
            </a:path>
            <a:tileRect/>
          </a:gradFill>
          <a:ln w="5080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6" name="Oval 5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2971800" y="1066800"/>
            <a:ext cx="5867400" cy="4876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150" dirty="0">
                <a:solidFill>
                  <a:srgbClr val="262626"/>
                </a:solidFill>
              </a:rPr>
              <a:t>8:00       </a:t>
            </a:r>
            <a:r>
              <a:rPr lang="en-US" sz="2150" b="0" dirty="0">
                <a:solidFill>
                  <a:srgbClr val="262626"/>
                </a:solidFill>
              </a:rPr>
              <a:t>	Bus Arrival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8:00 – 8:30  </a:t>
            </a:r>
            <a:r>
              <a:rPr lang="en-US" sz="2150" b="0" dirty="0">
                <a:solidFill>
                  <a:srgbClr val="262626"/>
                </a:solidFill>
              </a:rPr>
              <a:t>	Breakfast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8:30 – 9:00</a:t>
            </a:r>
            <a:r>
              <a:rPr lang="en-US" sz="2150" b="0" dirty="0">
                <a:solidFill>
                  <a:srgbClr val="262626"/>
                </a:solidFill>
              </a:rPr>
              <a:t>	Closing remarks		   </a:t>
            </a:r>
            <a:r>
              <a:rPr lang="en-US" sz="2150" b="0" i="1" dirty="0">
                <a:solidFill>
                  <a:srgbClr val="262626"/>
                </a:solidFill>
              </a:rPr>
              <a:t> </a:t>
            </a:r>
            <a:r>
              <a:rPr lang="en-US" sz="2150" dirty="0">
                <a:solidFill>
                  <a:srgbClr val="262626"/>
                </a:solidFill>
              </a:rPr>
              <a:t>9:00 – 10:30 </a:t>
            </a:r>
            <a:r>
              <a:rPr lang="en-US" sz="2150" b="0" dirty="0">
                <a:solidFill>
                  <a:srgbClr val="262626"/>
                </a:solidFill>
              </a:rPr>
              <a:t>	t-Shirt Ceremony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b="0" dirty="0">
                <a:solidFill>
                  <a:srgbClr val="262626"/>
                </a:solidFill>
              </a:rPr>
              <a:t>		    </a:t>
            </a:r>
            <a:r>
              <a:rPr lang="en-US" sz="2150" b="0" i="1" dirty="0">
                <a:solidFill>
                  <a:srgbClr val="262626"/>
                </a:solidFill>
              </a:rPr>
              <a:t>Class of 2021</a:t>
            </a:r>
            <a:br>
              <a:rPr lang="en-US" sz="2150" b="0" i="1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10:30 – 12:00 </a:t>
            </a:r>
            <a:r>
              <a:rPr lang="en-US" sz="2150" b="0" dirty="0">
                <a:solidFill>
                  <a:srgbClr val="262626"/>
                </a:solidFill>
              </a:rPr>
              <a:t>	Olympics / cook out</a:t>
            </a:r>
            <a:br>
              <a:rPr lang="en-US" sz="2150" b="0" dirty="0">
                <a:solidFill>
                  <a:srgbClr val="262626"/>
                </a:solidFill>
              </a:rPr>
            </a:br>
            <a:r>
              <a:rPr lang="en-US" sz="2150" dirty="0">
                <a:solidFill>
                  <a:srgbClr val="262626"/>
                </a:solidFill>
              </a:rPr>
              <a:t>12:00            </a:t>
            </a:r>
            <a:r>
              <a:rPr lang="en-US" sz="2150" b="0" dirty="0">
                <a:solidFill>
                  <a:srgbClr val="262626"/>
                </a:solidFill>
              </a:rPr>
              <a:t>	Bus Dismissal</a:t>
            </a:r>
            <a:br>
              <a:rPr lang="en-US" sz="2150" b="0" dirty="0">
                <a:solidFill>
                  <a:srgbClr val="262626"/>
                </a:solidFill>
              </a:rPr>
            </a:b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438400"/>
            <a:ext cx="1752600" cy="129540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Day Three</a:t>
            </a:r>
          </a:p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Agenda</a:t>
            </a:r>
          </a:p>
        </p:txBody>
      </p:sp>
    </p:spTree>
    <p:extLst>
      <p:ext uri="{BB962C8B-B14F-4D97-AF65-F5344CB8AC3E}">
        <p14:creationId xmlns:p14="http://schemas.microsoft.com/office/powerpoint/2010/main" val="259764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Summer Transition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sz="2500" dirty="0"/>
              <a:t>Guest Speakers</a:t>
            </a:r>
          </a:p>
          <a:p>
            <a:pPr lvl="1"/>
            <a:r>
              <a:rPr lang="en-US" sz="2100" dirty="0"/>
              <a:t>Police Officers, etc. </a:t>
            </a:r>
          </a:p>
          <a:p>
            <a:r>
              <a:rPr lang="en-US" sz="2500" dirty="0"/>
              <a:t>Graduation Coaches (3)</a:t>
            </a:r>
          </a:p>
          <a:p>
            <a:r>
              <a:rPr lang="en-US" sz="2500" dirty="0"/>
              <a:t>Teachers (2)</a:t>
            </a:r>
          </a:p>
          <a:p>
            <a:r>
              <a:rPr lang="en-US" sz="2500" dirty="0"/>
              <a:t>Administrator (1)</a:t>
            </a:r>
          </a:p>
          <a:p>
            <a:r>
              <a:rPr lang="en-US" sz="2500" dirty="0"/>
              <a:t>Guidance Counselors (4) </a:t>
            </a:r>
          </a:p>
          <a:p>
            <a:r>
              <a:rPr lang="en-US" sz="2200" i="1" dirty="0"/>
              <a:t>Day Two Only</a:t>
            </a:r>
          </a:p>
          <a:p>
            <a:r>
              <a:rPr lang="en-US" sz="2500" dirty="0"/>
              <a:t>Superintendent                </a:t>
            </a:r>
          </a:p>
          <a:p>
            <a:r>
              <a:rPr lang="en-US" sz="2200" i="1" dirty="0"/>
              <a:t>Day Three Only</a:t>
            </a:r>
          </a:p>
          <a:p>
            <a:r>
              <a:rPr lang="en-US" sz="2500" dirty="0"/>
              <a:t>GEAR UP Students /Student Mentors (25)</a:t>
            </a:r>
          </a:p>
          <a:p>
            <a:r>
              <a:rPr lang="en-US" sz="2500" dirty="0"/>
              <a:t> At-Risk “Pre-Freshman” Students (75)</a:t>
            </a:r>
          </a:p>
          <a:p>
            <a:endParaRPr lang="en-US" sz="2500" i="1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3971454"/>
          </a:xfrm>
        </p:spPr>
        <p:txBody>
          <a:bodyPr>
            <a:normAutofit fontScale="92500" lnSpcReduction="20000"/>
          </a:bodyPr>
          <a:lstStyle/>
          <a:p>
            <a:r>
              <a:rPr lang="en-US" sz="2500" dirty="0" err="1"/>
              <a:t>Bookbags</a:t>
            </a:r>
            <a:endParaRPr lang="en-US" sz="2500" dirty="0"/>
          </a:p>
          <a:p>
            <a:r>
              <a:rPr lang="en-US" sz="2500" dirty="0"/>
              <a:t>School Supplies</a:t>
            </a:r>
          </a:p>
          <a:p>
            <a:r>
              <a:rPr lang="en-US" sz="2500" dirty="0"/>
              <a:t>Breakfast/Lunch</a:t>
            </a:r>
          </a:p>
          <a:p>
            <a:r>
              <a:rPr lang="en-US" sz="2500" dirty="0"/>
              <a:t>Gift Cards</a:t>
            </a:r>
          </a:p>
          <a:p>
            <a:endParaRPr 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2192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Staffing / Students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2192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Supplies / Raffles</a:t>
            </a:r>
          </a:p>
        </p:txBody>
      </p:sp>
    </p:spTree>
    <p:extLst>
      <p:ext uri="{BB962C8B-B14F-4D97-AF65-F5344CB8AC3E}">
        <p14:creationId xmlns:p14="http://schemas.microsoft.com/office/powerpoint/2010/main" val="749194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heme/theme1.xml><?xml version="1.0" encoding="utf-8"?>
<a:theme xmlns:a="http://schemas.openxmlformats.org/drawingml/2006/main" name="Introducing PowerPoint 2011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 PowerPoint 2011.potx</Template>
  <TotalTime>0</TotalTime>
  <Words>154</Words>
  <Application>Microsoft Macintosh PowerPoint</Application>
  <PresentationFormat>On-screen Show (4:3)</PresentationFormat>
  <Paragraphs>70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Introducing PowerPoint 2011</vt:lpstr>
      <vt:lpstr> Pre-Freshman Summer Transition Program</vt:lpstr>
      <vt:lpstr>PowerPoint Presentation</vt:lpstr>
      <vt:lpstr>Decision Making: Workshop addressing the necessary techniques to making good decisions. “Define the problem, Explore the alternatives, Consider the consequences, Identify your values, Decide and act, &amp; Evaluate the results.” Conflict Resolution: Workshop teaching students how to respectfully disagree, control anger, and  promote  peaceful means to settle conflicts.  Social Skills: Workshop designed to allow understanding of appropriate social interactions and behaviors, learn effective communication techniques, improve active listening and relationship building skills.</vt:lpstr>
      <vt:lpstr>Career Exploration: Workshop takes students through their aspirations and goals. Explore various career pathways for students. Graduation Requirements: Workshop explains the graduation requirements, as stated by the Virginia Department Of Education  and Suffolk Public Schools.  Study Skills: Workshop demonstrates how to create a study plan, maximize study time, note taking strategies, and test preparation; all while minimizing stress levels and maintaining high grades. </vt:lpstr>
      <vt:lpstr>Man Up: Workshop preparing young men for the manhood Discussion will include: self-esteem, leadership preparation, sex education, drug and alcohol prevention, and respect for women. Sister Talks: Workshop designed to empower young ladies through self knowledge, self development, self esteem to be strong, smart, and bold.  Brothers &amp; Sisters in Law: Workshop explaining the importance of knowing how to interact with law enforcement and the dangers and consequences of drug use. Mentoring program. </vt:lpstr>
      <vt:lpstr>8:00        Bus Arrival 8:00 – 8:30   Breakfast 8:30 – 9:00    Opening Session 9:00 – 9:45 Team Building Rotations          (A) Decision Making/                Conflict Resolution 9:50 – 10:35  Team Building Rotations          (B) Social Skills 10:40 – 11:25  Team Building Rotations          (C) Man Up and Sister Talks 11:30 – 12:00 Lunch 12:00             Bus Dismissal </vt:lpstr>
      <vt:lpstr>8:00        Bus Arrival 8:00 – 8:30   Breakfast 8:30 – 9:25 Strategies Rotations        (A) Career Exploration/         Graduation Requirements 9:30 – 10:25  Strategies Rotations        (B) study Skills 10:30 – 11:25  Strategies Rotations        (C) Brothers &amp; Sisters in Law 11:30 – 12:00 Lunch 12:00             Bus Dismissal </vt:lpstr>
      <vt:lpstr>8:00        Bus Arrival 8:00 – 8:30   Breakfast 8:30 – 9:00 Closing remarks      9:00 – 10:30  t-Shirt Ceremony       Class of 2021 10:30 – 12:00  Olympics / cook out 12:00             Bus Dismissal </vt:lpstr>
      <vt:lpstr>Summer Transition Program</vt:lpstr>
    </vt:vector>
  </TitlesOfParts>
  <Manager/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2010-05-03T20:57:59Z</dcterms:created>
  <dcterms:modified xsi:type="dcterms:W3CDTF">2018-07-24T16:14:18Z</dcterms:modified>
</cp:coreProperties>
</file>