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14630400" cy="8229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62" y="8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179365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4983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663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745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4385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732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3426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840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25171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4184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097279" y="2556510"/>
            <a:ext cx="12435839" cy="176403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2194559" y="4663439"/>
            <a:ext cx="10241279" cy="2103120"/>
          </a:xfrm>
          <a:prstGeom prst="rect">
            <a:avLst/>
          </a:prstGeom>
          <a:noFill/>
          <a:ln>
            <a:noFill/>
          </a:ln>
        </p:spPr>
        <p:txBody>
          <a:bodyPr lIns="91425" tIns="91425" rIns="91425" bIns="91425" anchor="t" anchorCtr="0"/>
          <a:lstStyle>
            <a:lvl1pPr marL="0" marR="0" lvl="0" indent="0" algn="ctr" rtl="0">
              <a:spcBef>
                <a:spcPts val="920"/>
              </a:spcBef>
              <a:buClr>
                <a:srgbClr val="888888"/>
              </a:buClr>
              <a:buFont typeface="Arial"/>
              <a:buNone/>
              <a:defRPr sz="4600" b="0" i="0" u="none" strike="noStrike" cap="none">
                <a:solidFill>
                  <a:srgbClr val="888888"/>
                </a:solidFill>
                <a:latin typeface="Calibri"/>
                <a:ea typeface="Calibri"/>
                <a:cs typeface="Calibri"/>
                <a:sym typeface="Calibri"/>
              </a:defRPr>
            </a:lvl1pPr>
            <a:lvl2pPr marL="653110" marR="0" lvl="1" indent="-5409" algn="ctr" rtl="0">
              <a:spcBef>
                <a:spcPts val="800"/>
              </a:spcBef>
              <a:buClr>
                <a:srgbClr val="888888"/>
              </a:buClr>
              <a:buFont typeface="Arial"/>
              <a:buNone/>
              <a:defRPr sz="4000" b="0" i="0" u="none" strike="noStrike" cap="none">
                <a:solidFill>
                  <a:srgbClr val="888888"/>
                </a:solidFill>
                <a:latin typeface="Calibri"/>
                <a:ea typeface="Calibri"/>
                <a:cs typeface="Calibri"/>
                <a:sym typeface="Calibri"/>
              </a:defRPr>
            </a:lvl2pPr>
            <a:lvl3pPr marL="1306220" marR="0" lvl="2" indent="-10819" algn="ctr" rtl="0">
              <a:spcBef>
                <a:spcPts val="680"/>
              </a:spcBef>
              <a:buClr>
                <a:srgbClr val="888888"/>
              </a:buClr>
              <a:buFont typeface="Arial"/>
              <a:buNone/>
              <a:defRPr sz="3400" b="0" i="0" u="none" strike="noStrike" cap="none">
                <a:solidFill>
                  <a:srgbClr val="888888"/>
                </a:solidFill>
                <a:latin typeface="Calibri"/>
                <a:ea typeface="Calibri"/>
                <a:cs typeface="Calibri"/>
                <a:sym typeface="Calibri"/>
              </a:defRPr>
            </a:lvl3pPr>
            <a:lvl4pPr marL="1959331" marR="0" lvl="3" indent="-3530"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4pPr>
            <a:lvl5pPr marL="2612441" marR="0" lvl="4" indent="-8940"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5pPr>
            <a:lvl6pPr marL="3265551" marR="0" lvl="5" indent="-1651"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6pPr>
            <a:lvl7pPr marL="3918660" marR="0" lvl="6" indent="-7060"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7pPr>
            <a:lvl8pPr marL="4571771" marR="0" lvl="7" indent="-12470"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8pPr>
            <a:lvl9pPr marL="5224882" marR="0" lvl="8" indent="-5181" algn="ctr"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4599621" y="-1947862"/>
            <a:ext cx="5431156" cy="13167360"/>
          </a:xfrm>
          <a:prstGeom prst="rect">
            <a:avLst/>
          </a:prstGeom>
          <a:noFill/>
          <a:ln>
            <a:noFill/>
          </a:ln>
        </p:spPr>
        <p:txBody>
          <a:bodyPr lIns="91425" tIns="91425" rIns="91425" bIns="91425" anchor="t" anchorCtr="0"/>
          <a:lstStyle>
            <a:lvl1pPr marL="489833" marR="0" lvl="0" indent="-197732" algn="l" rtl="0">
              <a:spcBef>
                <a:spcPts val="920"/>
              </a:spcBef>
              <a:buClr>
                <a:schemeClr val="dk1"/>
              </a:buClr>
              <a:buSzPct val="100000"/>
              <a:buFont typeface="Arial"/>
              <a:buChar char="•"/>
              <a:defRPr sz="4600" b="0" i="0" u="none" strike="noStrike" cap="none">
                <a:solidFill>
                  <a:schemeClr val="dk1"/>
                </a:solidFill>
                <a:latin typeface="Calibri"/>
                <a:ea typeface="Calibri"/>
                <a:cs typeface="Calibri"/>
                <a:sym typeface="Calibri"/>
              </a:defRPr>
            </a:lvl1pPr>
            <a:lvl2pPr marL="1061304" marR="0" lvl="1" indent="-159604"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5392082" y="1976437"/>
            <a:ext cx="8425816" cy="52654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4736783" y="-3169601"/>
            <a:ext cx="8425816" cy="15557498"/>
          </a:xfrm>
          <a:prstGeom prst="rect">
            <a:avLst/>
          </a:prstGeom>
          <a:noFill/>
          <a:ln>
            <a:noFill/>
          </a:ln>
        </p:spPr>
        <p:txBody>
          <a:bodyPr lIns="91425" tIns="91425" rIns="91425" bIns="91425" anchor="t" anchorCtr="0"/>
          <a:lstStyle>
            <a:lvl1pPr marL="489833" marR="0" lvl="0" indent="-197732" algn="l" rtl="0">
              <a:spcBef>
                <a:spcPts val="920"/>
              </a:spcBef>
              <a:buClr>
                <a:schemeClr val="dk1"/>
              </a:buClr>
              <a:buSzPct val="100000"/>
              <a:buFont typeface="Arial"/>
              <a:buChar char="•"/>
              <a:defRPr sz="4600" b="0" i="0" u="none" strike="noStrike" cap="none">
                <a:solidFill>
                  <a:schemeClr val="dk1"/>
                </a:solidFill>
                <a:latin typeface="Calibri"/>
                <a:ea typeface="Calibri"/>
                <a:cs typeface="Calibri"/>
                <a:sym typeface="Calibri"/>
              </a:defRPr>
            </a:lvl1pPr>
            <a:lvl2pPr marL="1061304" marR="0" lvl="1" indent="-159604"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731520" y="1920240"/>
            <a:ext cx="13167300" cy="5431200"/>
          </a:xfrm>
          <a:prstGeom prst="rect">
            <a:avLst/>
          </a:prstGeom>
          <a:noFill/>
          <a:ln>
            <a:noFill/>
          </a:ln>
        </p:spPr>
        <p:txBody>
          <a:bodyPr lIns="91425" tIns="91425" rIns="91425" bIns="91425" anchor="t" anchorCtr="0"/>
          <a:lstStyle>
            <a:lvl1pPr marL="489833" marR="0" lvl="0" indent="-197732" algn="l" rtl="0">
              <a:spcBef>
                <a:spcPts val="920"/>
              </a:spcBef>
              <a:buClr>
                <a:schemeClr val="dk1"/>
              </a:buClr>
              <a:buSzPct val="164285"/>
              <a:buFont typeface="Arial"/>
              <a:buChar char="•"/>
              <a:defRPr sz="2800" b="0" i="0" u="none" strike="noStrike" cap="none">
                <a:solidFill>
                  <a:schemeClr val="dk1"/>
                </a:solidFill>
                <a:latin typeface="Times New Roman"/>
                <a:ea typeface="Times New Roman"/>
                <a:cs typeface="Times New Roman"/>
                <a:sym typeface="Times New Roman"/>
              </a:defRPr>
            </a:lvl1pPr>
            <a:lvl2pPr marL="1061304" marR="0" lvl="1" indent="-159604"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155700" y="5288280"/>
            <a:ext cx="12435839" cy="163449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57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1155700" y="3488055"/>
            <a:ext cx="12435839" cy="1800223"/>
          </a:xfrm>
          <a:prstGeom prst="rect">
            <a:avLst/>
          </a:prstGeom>
          <a:noFill/>
          <a:ln>
            <a:noFill/>
          </a:ln>
        </p:spPr>
        <p:txBody>
          <a:bodyPr lIns="91425" tIns="91425" rIns="91425" bIns="91425" anchor="b" anchorCtr="0"/>
          <a:lstStyle>
            <a:lvl1pPr marL="0" marR="0" lvl="0" indent="0" algn="l" rtl="0">
              <a:spcBef>
                <a:spcPts val="580"/>
              </a:spcBef>
              <a:buClr>
                <a:srgbClr val="888888"/>
              </a:buClr>
              <a:buFont typeface="Arial"/>
              <a:buNone/>
              <a:defRPr sz="2900" b="0" i="0" u="none" strike="noStrike" cap="none">
                <a:solidFill>
                  <a:srgbClr val="888888"/>
                </a:solidFill>
                <a:latin typeface="Calibri"/>
                <a:ea typeface="Calibri"/>
                <a:cs typeface="Calibri"/>
                <a:sym typeface="Calibri"/>
              </a:defRPr>
            </a:lvl1pPr>
            <a:lvl2pPr marL="653110" marR="0" lvl="1" indent="-5409" algn="l" rtl="0">
              <a:spcBef>
                <a:spcPts val="520"/>
              </a:spcBef>
              <a:buClr>
                <a:srgbClr val="888888"/>
              </a:buClr>
              <a:buFont typeface="Arial"/>
              <a:buNone/>
              <a:defRPr sz="2600" b="0" i="0" u="none" strike="noStrike" cap="none">
                <a:solidFill>
                  <a:srgbClr val="888888"/>
                </a:solidFill>
                <a:latin typeface="Calibri"/>
                <a:ea typeface="Calibri"/>
                <a:cs typeface="Calibri"/>
                <a:sym typeface="Calibri"/>
              </a:defRPr>
            </a:lvl2pPr>
            <a:lvl3pPr marL="1306220" marR="0" lvl="2" indent="-10819" algn="l" rtl="0">
              <a:spcBef>
                <a:spcPts val="460"/>
              </a:spcBef>
              <a:buClr>
                <a:srgbClr val="888888"/>
              </a:buClr>
              <a:buFont typeface="Arial"/>
              <a:buNone/>
              <a:defRPr sz="2300" b="0" i="0" u="none" strike="noStrike" cap="none">
                <a:solidFill>
                  <a:srgbClr val="888888"/>
                </a:solidFill>
                <a:latin typeface="Calibri"/>
                <a:ea typeface="Calibri"/>
                <a:cs typeface="Calibri"/>
                <a:sym typeface="Calibri"/>
              </a:defRPr>
            </a:lvl3pPr>
            <a:lvl4pPr marL="1959331" marR="0" lvl="3" indent="-353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2612441" marR="0" lvl="4" indent="-894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3265551" marR="0" lvl="5" indent="-1651"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3918660" marR="0" lvl="6" indent="-706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4571771" marR="0" lvl="7" indent="-1247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5224882" marR="0" lvl="8" indent="-5181"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170941" y="2305050"/>
            <a:ext cx="10411459" cy="6517006"/>
          </a:xfrm>
          <a:prstGeom prst="rect">
            <a:avLst/>
          </a:prstGeom>
          <a:noFill/>
          <a:ln>
            <a:noFill/>
          </a:ln>
        </p:spPr>
        <p:txBody>
          <a:bodyPr lIns="91425" tIns="91425" rIns="91425" bIns="91425" anchor="t" anchorCtr="0"/>
          <a:lstStyle>
            <a:lvl1pPr marL="489833" marR="0" lvl="0" indent="-235832"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1pPr>
            <a:lvl2pPr marL="1061304" marR="0" lvl="1" indent="-197704"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2pPr>
            <a:lvl3pPr marL="1632775" marR="0" lvl="2" indent="-15322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3pPr>
            <a:lvl4pPr marL="2285886" marR="0" lvl="3" indent="-16498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4pPr>
            <a:lvl5pPr marL="2938996" marR="0" lvl="4" indent="-17039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5pPr>
            <a:lvl6pPr marL="3592106" marR="0" lvl="5" indent="-163105"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6pPr>
            <a:lvl7pPr marL="4245216" marR="0" lvl="6" indent="-16851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7pPr>
            <a:lvl8pPr marL="4898327" marR="0" lvl="7" indent="-17392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8pPr>
            <a:lvl9pPr marL="5551437" marR="0" lvl="8" indent="-166637"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1826240" y="2305050"/>
            <a:ext cx="10411461" cy="6517006"/>
          </a:xfrm>
          <a:prstGeom prst="rect">
            <a:avLst/>
          </a:prstGeom>
          <a:noFill/>
          <a:ln>
            <a:noFill/>
          </a:ln>
        </p:spPr>
        <p:txBody>
          <a:bodyPr lIns="91425" tIns="91425" rIns="91425" bIns="91425" anchor="t" anchorCtr="0"/>
          <a:lstStyle>
            <a:lvl1pPr marL="489833" marR="0" lvl="0" indent="-235832"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1pPr>
            <a:lvl2pPr marL="1061304" marR="0" lvl="1" indent="-197704"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2pPr>
            <a:lvl3pPr marL="1632775" marR="0" lvl="2" indent="-15322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3pPr>
            <a:lvl4pPr marL="2285886" marR="0" lvl="3" indent="-16498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4pPr>
            <a:lvl5pPr marL="2938996" marR="0" lvl="4" indent="-17039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5pPr>
            <a:lvl6pPr marL="3592106" marR="0" lvl="5" indent="-163105"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6pPr>
            <a:lvl7pPr marL="4245216" marR="0" lvl="6" indent="-16851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7pPr>
            <a:lvl8pPr marL="4898327" marR="0" lvl="7" indent="-173926"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8pPr>
            <a:lvl9pPr marL="5551437" marR="0" lvl="8" indent="-166637"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731520" y="1842135"/>
            <a:ext cx="6464301" cy="767714"/>
          </a:xfrm>
          <a:prstGeom prst="rect">
            <a:avLst/>
          </a:prstGeom>
          <a:noFill/>
          <a:ln>
            <a:noFill/>
          </a:ln>
        </p:spPr>
        <p:txBody>
          <a:bodyPr lIns="91425" tIns="91425" rIns="91425" bIns="91425" anchor="b" anchorCtr="0"/>
          <a:lstStyle>
            <a:lvl1pPr marL="0" marR="0" lvl="0" indent="0" algn="l" rtl="0">
              <a:spcBef>
                <a:spcPts val="680"/>
              </a:spcBef>
              <a:buClr>
                <a:schemeClr val="dk1"/>
              </a:buClr>
              <a:buFont typeface="Arial"/>
              <a:buNone/>
              <a:defRPr sz="3400" b="1" i="0" u="none" strike="noStrike" cap="none">
                <a:solidFill>
                  <a:schemeClr val="dk1"/>
                </a:solidFill>
                <a:latin typeface="Calibri"/>
                <a:ea typeface="Calibri"/>
                <a:cs typeface="Calibri"/>
                <a:sym typeface="Calibri"/>
              </a:defRPr>
            </a:lvl1pPr>
            <a:lvl2pPr marL="653110" marR="0" lvl="1" indent="-5409" algn="l" rtl="0">
              <a:spcBef>
                <a:spcPts val="580"/>
              </a:spcBef>
              <a:buClr>
                <a:schemeClr val="dk1"/>
              </a:buClr>
              <a:buFont typeface="Arial"/>
              <a:buNone/>
              <a:defRPr sz="2900" b="1" i="0" u="none" strike="noStrike" cap="none">
                <a:solidFill>
                  <a:schemeClr val="dk1"/>
                </a:solidFill>
                <a:latin typeface="Calibri"/>
                <a:ea typeface="Calibri"/>
                <a:cs typeface="Calibri"/>
                <a:sym typeface="Calibri"/>
              </a:defRPr>
            </a:lvl2pPr>
            <a:lvl3pPr marL="1306220" marR="0" lvl="2" indent="-10819" algn="l" rtl="0">
              <a:spcBef>
                <a:spcPts val="520"/>
              </a:spcBef>
              <a:buClr>
                <a:schemeClr val="dk1"/>
              </a:buClr>
              <a:buFont typeface="Arial"/>
              <a:buNone/>
              <a:defRPr sz="2600" b="1" i="0" u="none" strike="noStrike" cap="none">
                <a:solidFill>
                  <a:schemeClr val="dk1"/>
                </a:solidFill>
                <a:latin typeface="Calibri"/>
                <a:ea typeface="Calibri"/>
                <a:cs typeface="Calibri"/>
                <a:sym typeface="Calibri"/>
              </a:defRPr>
            </a:lvl3pPr>
            <a:lvl4pPr marL="1959331" marR="0" lvl="3" indent="-353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4pPr>
            <a:lvl5pPr marL="2612441" marR="0" lvl="4" indent="-894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5pPr>
            <a:lvl6pPr marL="3265551" marR="0" lvl="5" indent="-1651"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6pPr>
            <a:lvl7pPr marL="3918660" marR="0" lvl="6" indent="-706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7pPr>
            <a:lvl8pPr marL="4571771" marR="0" lvl="7" indent="-1247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8pPr>
            <a:lvl9pPr marL="5224882" marR="0" lvl="8" indent="-5181"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731520" y="2609850"/>
            <a:ext cx="6464301" cy="4741546"/>
          </a:xfrm>
          <a:prstGeom prst="rect">
            <a:avLst/>
          </a:prstGeom>
          <a:noFill/>
          <a:ln>
            <a:noFill/>
          </a:ln>
        </p:spPr>
        <p:txBody>
          <a:bodyPr lIns="91425" tIns="91425" rIns="91425" bIns="91425" anchor="t" anchorCtr="0"/>
          <a:lstStyle>
            <a:lvl1pPr marL="489833" marR="0" lvl="0" indent="-273933"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1pPr>
            <a:lvl2pPr marL="1061304" marR="0" lvl="1" indent="-229454"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2pPr>
            <a:lvl3pPr marL="1632775" marR="0" lvl="2" indent="-172275"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3pPr>
            <a:lvl4pPr marL="2285886" marR="0" lvl="3" indent="-18403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4pPr>
            <a:lvl5pPr marL="2938996" marR="0" lvl="4" indent="-18944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5pPr>
            <a:lvl6pPr marL="3592106" marR="0" lvl="5" indent="-18215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4245216" marR="0" lvl="6" indent="-18756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898327" marR="0" lvl="7" indent="-19297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5551437" marR="0" lvl="8" indent="-18568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7432040" y="1842135"/>
            <a:ext cx="6466840" cy="767714"/>
          </a:xfrm>
          <a:prstGeom prst="rect">
            <a:avLst/>
          </a:prstGeom>
          <a:noFill/>
          <a:ln>
            <a:noFill/>
          </a:ln>
        </p:spPr>
        <p:txBody>
          <a:bodyPr lIns="91425" tIns="91425" rIns="91425" bIns="91425" anchor="b" anchorCtr="0"/>
          <a:lstStyle>
            <a:lvl1pPr marL="0" marR="0" lvl="0" indent="0" algn="l" rtl="0">
              <a:spcBef>
                <a:spcPts val="680"/>
              </a:spcBef>
              <a:buClr>
                <a:schemeClr val="dk1"/>
              </a:buClr>
              <a:buFont typeface="Arial"/>
              <a:buNone/>
              <a:defRPr sz="3400" b="1" i="0" u="none" strike="noStrike" cap="none">
                <a:solidFill>
                  <a:schemeClr val="dk1"/>
                </a:solidFill>
                <a:latin typeface="Calibri"/>
                <a:ea typeface="Calibri"/>
                <a:cs typeface="Calibri"/>
                <a:sym typeface="Calibri"/>
              </a:defRPr>
            </a:lvl1pPr>
            <a:lvl2pPr marL="653110" marR="0" lvl="1" indent="-5409" algn="l" rtl="0">
              <a:spcBef>
                <a:spcPts val="580"/>
              </a:spcBef>
              <a:buClr>
                <a:schemeClr val="dk1"/>
              </a:buClr>
              <a:buFont typeface="Arial"/>
              <a:buNone/>
              <a:defRPr sz="2900" b="1" i="0" u="none" strike="noStrike" cap="none">
                <a:solidFill>
                  <a:schemeClr val="dk1"/>
                </a:solidFill>
                <a:latin typeface="Calibri"/>
                <a:ea typeface="Calibri"/>
                <a:cs typeface="Calibri"/>
                <a:sym typeface="Calibri"/>
              </a:defRPr>
            </a:lvl2pPr>
            <a:lvl3pPr marL="1306220" marR="0" lvl="2" indent="-10819" algn="l" rtl="0">
              <a:spcBef>
                <a:spcPts val="520"/>
              </a:spcBef>
              <a:buClr>
                <a:schemeClr val="dk1"/>
              </a:buClr>
              <a:buFont typeface="Arial"/>
              <a:buNone/>
              <a:defRPr sz="2600" b="1" i="0" u="none" strike="noStrike" cap="none">
                <a:solidFill>
                  <a:schemeClr val="dk1"/>
                </a:solidFill>
                <a:latin typeface="Calibri"/>
                <a:ea typeface="Calibri"/>
                <a:cs typeface="Calibri"/>
                <a:sym typeface="Calibri"/>
              </a:defRPr>
            </a:lvl3pPr>
            <a:lvl4pPr marL="1959331" marR="0" lvl="3" indent="-353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4pPr>
            <a:lvl5pPr marL="2612441" marR="0" lvl="4" indent="-894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5pPr>
            <a:lvl6pPr marL="3265551" marR="0" lvl="5" indent="-1651"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6pPr>
            <a:lvl7pPr marL="3918660" marR="0" lvl="6" indent="-706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7pPr>
            <a:lvl8pPr marL="4571771" marR="0" lvl="7" indent="-12470"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8pPr>
            <a:lvl9pPr marL="5224882" marR="0" lvl="8" indent="-5181" algn="l" rtl="0">
              <a:spcBef>
                <a:spcPts val="460"/>
              </a:spcBef>
              <a:buClr>
                <a:schemeClr val="dk1"/>
              </a:buClr>
              <a:buFont typeface="Arial"/>
              <a:buNone/>
              <a:defRPr sz="23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7432040" y="2609850"/>
            <a:ext cx="6466840" cy="4741546"/>
          </a:xfrm>
          <a:prstGeom prst="rect">
            <a:avLst/>
          </a:prstGeom>
          <a:noFill/>
          <a:ln>
            <a:noFill/>
          </a:ln>
        </p:spPr>
        <p:txBody>
          <a:bodyPr lIns="91425" tIns="91425" rIns="91425" bIns="91425" anchor="t" anchorCtr="0"/>
          <a:lstStyle>
            <a:lvl1pPr marL="489833" marR="0" lvl="0" indent="-273933"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1pPr>
            <a:lvl2pPr marL="1061304" marR="0" lvl="1" indent="-229454"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2pPr>
            <a:lvl3pPr marL="1632775" marR="0" lvl="2" indent="-172275" algn="l" rtl="0">
              <a:spcBef>
                <a:spcPts val="520"/>
              </a:spcBef>
              <a:buClr>
                <a:schemeClr val="dk1"/>
              </a:buClr>
              <a:buSzPct val="100000"/>
              <a:buFont typeface="Arial"/>
              <a:buChar char="•"/>
              <a:defRPr sz="2600" b="0" i="0" u="none" strike="noStrike" cap="none">
                <a:solidFill>
                  <a:schemeClr val="dk1"/>
                </a:solidFill>
                <a:latin typeface="Calibri"/>
                <a:ea typeface="Calibri"/>
                <a:cs typeface="Calibri"/>
                <a:sym typeface="Calibri"/>
              </a:defRPr>
            </a:lvl3pPr>
            <a:lvl4pPr marL="2285886" marR="0" lvl="3" indent="-18403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4pPr>
            <a:lvl5pPr marL="2938996" marR="0" lvl="4" indent="-18944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5pPr>
            <a:lvl6pPr marL="3592106" marR="0" lvl="5" indent="-18215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4245216" marR="0" lvl="6" indent="-18756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898327" marR="0" lvl="7" indent="-192976"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5551437" marR="0" lvl="8" indent="-18568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31520" y="327660"/>
            <a:ext cx="4813300" cy="139445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720080" y="327660"/>
            <a:ext cx="8178799" cy="7023736"/>
          </a:xfrm>
          <a:prstGeom prst="rect">
            <a:avLst/>
          </a:prstGeom>
          <a:noFill/>
          <a:ln>
            <a:noFill/>
          </a:ln>
        </p:spPr>
        <p:txBody>
          <a:bodyPr lIns="91425" tIns="91425" rIns="91425" bIns="91425" anchor="t" anchorCtr="0"/>
          <a:lstStyle>
            <a:lvl1pPr marL="489833" marR="0" lvl="0" indent="-197732" algn="l" rtl="0">
              <a:spcBef>
                <a:spcPts val="920"/>
              </a:spcBef>
              <a:buClr>
                <a:schemeClr val="dk1"/>
              </a:buClr>
              <a:buSzPct val="100000"/>
              <a:buFont typeface="Arial"/>
              <a:buChar char="•"/>
              <a:defRPr sz="4600" b="0" i="0" u="none" strike="noStrike" cap="none">
                <a:solidFill>
                  <a:schemeClr val="dk1"/>
                </a:solidFill>
                <a:latin typeface="Calibri"/>
                <a:ea typeface="Calibri"/>
                <a:cs typeface="Calibri"/>
                <a:sym typeface="Calibri"/>
              </a:defRPr>
            </a:lvl1pPr>
            <a:lvl2pPr marL="1061304" marR="0" lvl="1" indent="-159604"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731520" y="1722119"/>
            <a:ext cx="4813300" cy="5629276"/>
          </a:xfrm>
          <a:prstGeom prst="rect">
            <a:avLst/>
          </a:prstGeom>
          <a:noFill/>
          <a:ln>
            <a:noFill/>
          </a:ln>
        </p:spPr>
        <p:txBody>
          <a:bodyPr lIns="91425" tIns="91425" rIns="91425" bIns="91425" anchor="t" anchorCtr="0"/>
          <a:lstStyle>
            <a:lvl1pPr marL="0" marR="0" lvl="0"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1pPr>
            <a:lvl2pPr marL="653110" marR="0" lvl="1" indent="-5409" algn="l" rtl="0">
              <a:spcBef>
                <a:spcPts val="340"/>
              </a:spcBef>
              <a:buClr>
                <a:schemeClr val="dk1"/>
              </a:buClr>
              <a:buFont typeface="Arial"/>
              <a:buNone/>
              <a:defRPr sz="1700" b="0" i="0" u="none" strike="noStrike" cap="none">
                <a:solidFill>
                  <a:schemeClr val="dk1"/>
                </a:solidFill>
                <a:latin typeface="Calibri"/>
                <a:ea typeface="Calibri"/>
                <a:cs typeface="Calibri"/>
                <a:sym typeface="Calibri"/>
              </a:defRPr>
            </a:lvl2pPr>
            <a:lvl3pPr marL="1306220" marR="0" lvl="2" indent="-10819"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3pPr>
            <a:lvl4pPr marL="1959331" marR="0" lvl="3" indent="-353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4pPr>
            <a:lvl5pPr marL="2612441" marR="0" lvl="4" indent="-894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5pPr>
            <a:lvl6pPr marL="3265551" marR="0" lvl="5" indent="-165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6pPr>
            <a:lvl7pPr marL="3918660" marR="0" lvl="6" indent="-706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7pPr>
            <a:lvl8pPr marL="4571771" marR="0" lvl="7" indent="-1247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8pPr>
            <a:lvl9pPr marL="5224882" marR="0" lvl="8" indent="-518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867660" y="5760719"/>
            <a:ext cx="8778239" cy="680085"/>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2867660" y="735329"/>
            <a:ext cx="8778239" cy="4937760"/>
          </a:xfrm>
          <a:prstGeom prst="rect">
            <a:avLst/>
          </a:prstGeom>
          <a:noFill/>
          <a:ln>
            <a:noFill/>
          </a:ln>
        </p:spPr>
        <p:txBody>
          <a:bodyPr lIns="91425" tIns="91425" rIns="91425" bIns="91425" anchor="t" anchorCtr="0"/>
          <a:lstStyle>
            <a:lvl1pPr marL="0" marR="0" lvl="0" indent="0" algn="l" rtl="0">
              <a:spcBef>
                <a:spcPts val="920"/>
              </a:spcBef>
              <a:buClr>
                <a:schemeClr val="dk1"/>
              </a:buClr>
              <a:buFont typeface="Arial"/>
              <a:buNone/>
              <a:defRPr sz="4600" b="0" i="0" u="none" strike="noStrike" cap="none">
                <a:solidFill>
                  <a:schemeClr val="dk1"/>
                </a:solidFill>
                <a:latin typeface="Calibri"/>
                <a:ea typeface="Calibri"/>
                <a:cs typeface="Calibri"/>
                <a:sym typeface="Calibri"/>
              </a:defRPr>
            </a:lvl1pPr>
            <a:lvl2pPr marL="653110" marR="0" lvl="1" indent="-5409" algn="l" rtl="0">
              <a:spcBef>
                <a:spcPts val="800"/>
              </a:spcBef>
              <a:buClr>
                <a:schemeClr val="dk1"/>
              </a:buClr>
              <a:buFont typeface="Arial"/>
              <a:buNone/>
              <a:defRPr sz="4000" b="0" i="0" u="none" strike="noStrike" cap="none">
                <a:solidFill>
                  <a:schemeClr val="dk1"/>
                </a:solidFill>
                <a:latin typeface="Calibri"/>
                <a:ea typeface="Calibri"/>
                <a:cs typeface="Calibri"/>
                <a:sym typeface="Calibri"/>
              </a:defRPr>
            </a:lvl2pPr>
            <a:lvl3pPr marL="1306220" marR="0" lvl="2" indent="-10819"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1959331" marR="0" lvl="3" indent="-3530"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4pPr>
            <a:lvl5pPr marL="2612441" marR="0" lvl="4" indent="-8940"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5pPr>
            <a:lvl6pPr marL="3265551" marR="0" lvl="5" indent="-1651"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6pPr>
            <a:lvl7pPr marL="3918660" marR="0" lvl="6" indent="-7060"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7pPr>
            <a:lvl8pPr marL="4571771" marR="0" lvl="7" indent="-12470"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8pPr>
            <a:lvl9pPr marL="5224882" marR="0" lvl="8" indent="-5181" algn="l" rtl="0">
              <a:spcBef>
                <a:spcPts val="580"/>
              </a:spcBef>
              <a:buClr>
                <a:schemeClr val="dk1"/>
              </a:buClr>
              <a:buFont typeface="Arial"/>
              <a:buNone/>
              <a:defRPr sz="2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2867660" y="6440805"/>
            <a:ext cx="8778239" cy="965833"/>
          </a:xfrm>
          <a:prstGeom prst="rect">
            <a:avLst/>
          </a:prstGeom>
          <a:noFill/>
          <a:ln>
            <a:noFill/>
          </a:ln>
        </p:spPr>
        <p:txBody>
          <a:bodyPr lIns="91425" tIns="91425" rIns="91425" bIns="91425" anchor="t" anchorCtr="0"/>
          <a:lstStyle>
            <a:lvl1pPr marL="0" marR="0" lvl="0"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1pPr>
            <a:lvl2pPr marL="653110" marR="0" lvl="1" indent="-5409" algn="l" rtl="0">
              <a:spcBef>
                <a:spcPts val="340"/>
              </a:spcBef>
              <a:buClr>
                <a:schemeClr val="dk1"/>
              </a:buClr>
              <a:buFont typeface="Arial"/>
              <a:buNone/>
              <a:defRPr sz="1700" b="0" i="0" u="none" strike="noStrike" cap="none">
                <a:solidFill>
                  <a:schemeClr val="dk1"/>
                </a:solidFill>
                <a:latin typeface="Calibri"/>
                <a:ea typeface="Calibri"/>
                <a:cs typeface="Calibri"/>
                <a:sym typeface="Calibri"/>
              </a:defRPr>
            </a:lvl2pPr>
            <a:lvl3pPr marL="1306220" marR="0" lvl="2" indent="-10819"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3pPr>
            <a:lvl4pPr marL="1959331" marR="0" lvl="3" indent="-353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4pPr>
            <a:lvl5pPr marL="2612441" marR="0" lvl="4" indent="-894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5pPr>
            <a:lvl6pPr marL="3265551" marR="0" lvl="5" indent="-165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6pPr>
            <a:lvl7pPr marL="3918660" marR="0" lvl="6" indent="-706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7pPr>
            <a:lvl8pPr marL="4571771" marR="0" lvl="7" indent="-12470"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8pPr>
            <a:lvl9pPr marL="5224882" marR="0" lvl="8" indent="-518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31520" y="329565"/>
            <a:ext cx="13167360" cy="13715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731520" y="1920240"/>
            <a:ext cx="13167360" cy="5431156"/>
          </a:xfrm>
          <a:prstGeom prst="rect">
            <a:avLst/>
          </a:prstGeom>
          <a:noFill/>
          <a:ln>
            <a:noFill/>
          </a:ln>
        </p:spPr>
        <p:txBody>
          <a:bodyPr lIns="91425" tIns="91425" rIns="91425" bIns="91425" anchor="t" anchorCtr="0"/>
          <a:lstStyle>
            <a:lvl1pPr marL="489833" marR="0" lvl="0" indent="-197732" algn="l" rtl="0">
              <a:spcBef>
                <a:spcPts val="920"/>
              </a:spcBef>
              <a:buClr>
                <a:schemeClr val="dk1"/>
              </a:buClr>
              <a:buSzPct val="100000"/>
              <a:buFont typeface="Arial"/>
              <a:buChar char="•"/>
              <a:defRPr sz="4600" b="0" i="0" u="none" strike="noStrike" cap="none">
                <a:solidFill>
                  <a:schemeClr val="dk1"/>
                </a:solidFill>
                <a:latin typeface="Calibri"/>
                <a:ea typeface="Calibri"/>
                <a:cs typeface="Calibri"/>
                <a:sym typeface="Calibri"/>
              </a:defRPr>
            </a:lvl1pPr>
            <a:lvl2pPr marL="1061304" marR="0" lvl="1" indent="-159604" algn="l" rtl="0">
              <a:spcBef>
                <a:spcPts val="800"/>
              </a:spcBef>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spcBef>
                <a:spcPts val="680"/>
              </a:spcBef>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spcBef>
                <a:spcPts val="580"/>
              </a:spcBef>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731520" y="7627621"/>
            <a:ext cx="3413760" cy="438150"/>
          </a:xfrm>
          <a:prstGeom prst="rect">
            <a:avLst/>
          </a:prstGeom>
          <a:noFill/>
          <a:ln>
            <a:noFill/>
          </a:ln>
        </p:spPr>
        <p:txBody>
          <a:bodyPr lIns="91425" tIns="91425" rIns="91425" bIns="91425" anchor="ctr" anchorCtr="0"/>
          <a:lstStyle>
            <a:lvl1pPr marL="0" marR="0" lvl="0" indent="0" algn="l"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998719" y="7627621"/>
            <a:ext cx="4632959" cy="438150"/>
          </a:xfrm>
          <a:prstGeom prst="rect">
            <a:avLst/>
          </a:prstGeom>
          <a:noFill/>
          <a:ln>
            <a:noFill/>
          </a:ln>
        </p:spPr>
        <p:txBody>
          <a:bodyPr lIns="91425" tIns="91425" rIns="91425" bIns="91425" anchor="ctr" anchorCtr="0"/>
          <a:lstStyle>
            <a:lvl1pPr marL="0" marR="0" lvl="0" indent="0" algn="ctr" rtl="0">
              <a:spcBef>
                <a:spcPts val="0"/>
              </a:spcBef>
              <a:buNone/>
              <a:defRPr sz="1700" b="0" i="0" u="none" strike="noStrike" cap="none">
                <a:solidFill>
                  <a:srgbClr val="888888"/>
                </a:solidFill>
                <a:latin typeface="Calibri"/>
                <a:ea typeface="Calibri"/>
                <a:cs typeface="Calibri"/>
                <a:sym typeface="Calibri"/>
              </a:defRPr>
            </a:lvl1pPr>
            <a:lvl2pPr marL="653110" marR="0" lvl="1" indent="-5409" algn="l" rtl="0">
              <a:spcBef>
                <a:spcPts val="0"/>
              </a:spcBef>
              <a:buNone/>
              <a:defRPr sz="2600" b="0" i="0" u="none" strike="noStrike" cap="none">
                <a:solidFill>
                  <a:schemeClr val="dk1"/>
                </a:solidFill>
                <a:latin typeface="Calibri"/>
                <a:ea typeface="Calibri"/>
                <a:cs typeface="Calibri"/>
                <a:sym typeface="Calibri"/>
              </a:defRPr>
            </a:lvl2pPr>
            <a:lvl3pPr marL="1306220" marR="0" lvl="2" indent="-10819" algn="l" rtl="0">
              <a:spcBef>
                <a:spcPts val="0"/>
              </a:spcBef>
              <a:buNone/>
              <a:defRPr sz="2600" b="0" i="0" u="none" strike="noStrike" cap="none">
                <a:solidFill>
                  <a:schemeClr val="dk1"/>
                </a:solidFill>
                <a:latin typeface="Calibri"/>
                <a:ea typeface="Calibri"/>
                <a:cs typeface="Calibri"/>
                <a:sym typeface="Calibri"/>
              </a:defRPr>
            </a:lvl3pPr>
            <a:lvl4pPr marL="1959331" marR="0" lvl="3" indent="-3530" algn="l" rtl="0">
              <a:spcBef>
                <a:spcPts val="0"/>
              </a:spcBef>
              <a:buNone/>
              <a:defRPr sz="2600" b="0" i="0" u="none" strike="noStrike" cap="none">
                <a:solidFill>
                  <a:schemeClr val="dk1"/>
                </a:solidFill>
                <a:latin typeface="Calibri"/>
                <a:ea typeface="Calibri"/>
                <a:cs typeface="Calibri"/>
                <a:sym typeface="Calibri"/>
              </a:defRPr>
            </a:lvl4pPr>
            <a:lvl5pPr marL="2612441" marR="0" lvl="4" indent="-8940" algn="l" rtl="0">
              <a:spcBef>
                <a:spcPts val="0"/>
              </a:spcBef>
              <a:buNone/>
              <a:defRPr sz="2600" b="0" i="0" u="none" strike="noStrike" cap="none">
                <a:solidFill>
                  <a:schemeClr val="dk1"/>
                </a:solidFill>
                <a:latin typeface="Calibri"/>
                <a:ea typeface="Calibri"/>
                <a:cs typeface="Calibri"/>
                <a:sym typeface="Calibri"/>
              </a:defRPr>
            </a:lvl5pPr>
            <a:lvl6pPr marL="3265551" marR="0" lvl="5" indent="-1651" algn="l" rtl="0">
              <a:spcBef>
                <a:spcPts val="0"/>
              </a:spcBef>
              <a:buNone/>
              <a:defRPr sz="2600" b="0" i="0" u="none" strike="noStrike" cap="none">
                <a:solidFill>
                  <a:schemeClr val="dk1"/>
                </a:solidFill>
                <a:latin typeface="Calibri"/>
                <a:ea typeface="Calibri"/>
                <a:cs typeface="Calibri"/>
                <a:sym typeface="Calibri"/>
              </a:defRPr>
            </a:lvl6pPr>
            <a:lvl7pPr marL="3918660" marR="0" lvl="6" indent="-7060" algn="l" rtl="0">
              <a:spcBef>
                <a:spcPts val="0"/>
              </a:spcBef>
              <a:buNone/>
              <a:defRPr sz="2600" b="0" i="0" u="none" strike="noStrike" cap="none">
                <a:solidFill>
                  <a:schemeClr val="dk1"/>
                </a:solidFill>
                <a:latin typeface="Calibri"/>
                <a:ea typeface="Calibri"/>
                <a:cs typeface="Calibri"/>
                <a:sym typeface="Calibri"/>
              </a:defRPr>
            </a:lvl7pPr>
            <a:lvl8pPr marL="4571771" marR="0" lvl="7" indent="-12470" algn="l" rtl="0">
              <a:spcBef>
                <a:spcPts val="0"/>
              </a:spcBef>
              <a:buNone/>
              <a:defRPr sz="2600" b="0" i="0" u="none" strike="noStrike" cap="none">
                <a:solidFill>
                  <a:schemeClr val="dk1"/>
                </a:solidFill>
                <a:latin typeface="Calibri"/>
                <a:ea typeface="Calibri"/>
                <a:cs typeface="Calibri"/>
                <a:sym typeface="Calibri"/>
              </a:defRPr>
            </a:lvl8pPr>
            <a:lvl9pPr marL="5224882" marR="0" lvl="8" indent="-5181" algn="l" rtl="0">
              <a:spcBef>
                <a:spcPts val="0"/>
              </a:spcBef>
              <a:buNone/>
              <a:defRPr sz="2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10485120" y="7627621"/>
            <a:ext cx="3413760" cy="438150"/>
          </a:xfrm>
          <a:prstGeom prst="rect">
            <a:avLst/>
          </a:prstGeom>
          <a:noFill/>
          <a:ln>
            <a:noFill/>
          </a:ln>
        </p:spPr>
        <p:txBody>
          <a:bodyPr lIns="130600" tIns="65300" rIns="130600" bIns="65300" anchor="ctr" anchorCtr="0">
            <a:noAutofit/>
          </a:bodyPr>
          <a:lstStyle/>
          <a:p>
            <a:pPr marL="0" marR="0" lvl="0" indent="0" algn="r" rtl="0">
              <a:spcBef>
                <a:spcPts val="0"/>
              </a:spcBef>
              <a:buSzPct val="25000"/>
              <a:buNone/>
            </a:pPr>
            <a:fld id="{00000000-1234-1234-1234-123412341234}" type="slidenum">
              <a:rPr lang="en-US" sz="1700" b="0" i="0" u="none" strike="noStrike" cap="none">
                <a:solidFill>
                  <a:srgbClr val="888888"/>
                </a:solidFill>
                <a:latin typeface="Calibri"/>
                <a:ea typeface="Calibri"/>
                <a:cs typeface="Calibri"/>
                <a:sym typeface="Calibri"/>
              </a:rPr>
              <a:t>‹#›</a:t>
            </a:fld>
            <a:endParaRPr lang="en-US" sz="17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246175" y="1768674"/>
            <a:ext cx="14167200" cy="6156125"/>
          </a:xfrm>
          <a:prstGeom prst="rect">
            <a:avLst/>
          </a:prstGeom>
          <a:noFill/>
          <a:ln>
            <a:noFill/>
          </a:ln>
        </p:spPr>
        <p:txBody>
          <a:bodyPr lIns="130600" tIns="65300" rIns="130600" bIns="65300" anchor="ctr" anchorCtr="0">
            <a:noAutofit/>
          </a:bodyPr>
          <a:lstStyle/>
          <a:p>
            <a:pPr lvl="0" rtl="0">
              <a:lnSpc>
                <a:spcPct val="115000"/>
              </a:lnSpc>
              <a:spcBef>
                <a:spcPts val="800"/>
              </a:spcBef>
              <a:buClr>
                <a:schemeClr val="dk1"/>
              </a:buClr>
              <a:buSzPct val="25000"/>
              <a:buFont typeface="Arial"/>
              <a:buNone/>
            </a:pPr>
            <a:r>
              <a:rPr lang="en-US" sz="4800" b="1" dirty="0" smtClean="0">
                <a:solidFill>
                  <a:srgbClr val="990000"/>
                </a:solidFill>
                <a:latin typeface="Times New Roman"/>
                <a:ea typeface="Times New Roman"/>
                <a:cs typeface="Times New Roman"/>
                <a:sym typeface="Times New Roman"/>
              </a:rPr>
              <a:t>Creating a Trauma-Informed </a:t>
            </a:r>
            <a:r>
              <a:rPr lang="en-US" sz="4800" b="1" dirty="0">
                <a:solidFill>
                  <a:srgbClr val="990000"/>
                </a:solidFill>
                <a:latin typeface="Times New Roman"/>
                <a:ea typeface="Times New Roman"/>
                <a:cs typeface="Times New Roman"/>
                <a:sym typeface="Times New Roman"/>
              </a:rPr>
              <a:t>Care </a:t>
            </a:r>
            <a:r>
              <a:rPr lang="en-US" sz="4800" b="1" dirty="0" smtClean="0">
                <a:solidFill>
                  <a:srgbClr val="990000"/>
                </a:solidFill>
                <a:latin typeface="Times New Roman"/>
                <a:ea typeface="Times New Roman"/>
                <a:cs typeface="Times New Roman"/>
                <a:sym typeface="Times New Roman"/>
              </a:rPr>
              <a:t>School</a:t>
            </a:r>
            <a:endParaRPr lang="en-US" sz="4800" b="1" dirty="0">
              <a:solidFill>
                <a:srgbClr val="990000"/>
              </a:solidFill>
              <a:latin typeface="Times New Roman"/>
              <a:ea typeface="Times New Roman"/>
              <a:cs typeface="Times New Roman"/>
              <a:sym typeface="Times New Roman"/>
            </a:endParaRPr>
          </a:p>
          <a:p>
            <a:pPr lvl="0" rtl="0">
              <a:lnSpc>
                <a:spcPct val="115000"/>
              </a:lnSpc>
              <a:spcBef>
                <a:spcPts val="800"/>
              </a:spcBef>
              <a:buClr>
                <a:schemeClr val="dk1"/>
              </a:buClr>
              <a:buSzPct val="36666"/>
              <a:buFont typeface="Arial"/>
              <a:buNone/>
            </a:pPr>
            <a:r>
              <a:rPr lang="en-US" sz="3000" b="1" dirty="0" smtClean="0">
                <a:solidFill>
                  <a:srgbClr val="996600"/>
                </a:solidFill>
                <a:latin typeface="Times New Roman"/>
                <a:ea typeface="Times New Roman"/>
                <a:cs typeface="Times New Roman"/>
                <a:sym typeface="Times New Roman"/>
              </a:rPr>
              <a:t/>
            </a:r>
            <a:br>
              <a:rPr lang="en-US" sz="3000" b="1" dirty="0" smtClean="0">
                <a:solidFill>
                  <a:srgbClr val="996600"/>
                </a:solidFill>
                <a:latin typeface="Times New Roman"/>
                <a:ea typeface="Times New Roman"/>
                <a:cs typeface="Times New Roman"/>
                <a:sym typeface="Times New Roman"/>
              </a:rPr>
            </a:br>
            <a:r>
              <a:rPr lang="en-US" sz="3000" b="1" dirty="0" smtClean="0">
                <a:solidFill>
                  <a:srgbClr val="996600"/>
                </a:solidFill>
                <a:latin typeface="Times New Roman"/>
                <a:ea typeface="Times New Roman"/>
                <a:cs typeface="Times New Roman"/>
                <a:sym typeface="Times New Roman"/>
              </a:rPr>
              <a:t>Earl </a:t>
            </a:r>
            <a:r>
              <a:rPr lang="en-US" sz="3000" b="1" dirty="0">
                <a:solidFill>
                  <a:srgbClr val="996600"/>
                </a:solidFill>
                <a:latin typeface="Times New Roman"/>
                <a:ea typeface="Times New Roman"/>
                <a:cs typeface="Times New Roman"/>
                <a:sym typeface="Times New Roman"/>
              </a:rPr>
              <a:t>Poteet, MSW, LCSW</a:t>
            </a:r>
          </a:p>
          <a:p>
            <a:pPr lvl="0" rtl="0">
              <a:lnSpc>
                <a:spcPct val="115000"/>
              </a:lnSpc>
              <a:spcBef>
                <a:spcPts val="800"/>
              </a:spcBef>
              <a:buClr>
                <a:schemeClr val="dk1"/>
              </a:buClr>
              <a:buSzPct val="36666"/>
              <a:buFont typeface="Arial"/>
              <a:buNone/>
            </a:pPr>
            <a:r>
              <a:rPr lang="en-US" sz="3000" b="1" dirty="0">
                <a:solidFill>
                  <a:srgbClr val="996600"/>
                </a:solidFill>
                <a:latin typeface="Times New Roman"/>
                <a:ea typeface="Times New Roman"/>
                <a:cs typeface="Times New Roman"/>
                <a:sym typeface="Times New Roman"/>
              </a:rPr>
              <a:t>Terri Martinez -McGraw, </a:t>
            </a:r>
            <a:r>
              <a:rPr lang="en-US" sz="3000" b="1" dirty="0" err="1" smtClean="0">
                <a:solidFill>
                  <a:srgbClr val="996600"/>
                </a:solidFill>
                <a:latin typeface="Times New Roman"/>
                <a:ea typeface="Times New Roman"/>
                <a:cs typeface="Times New Roman"/>
                <a:sym typeface="Times New Roman"/>
              </a:rPr>
              <a:t>MA.Ed</a:t>
            </a:r>
            <a:endParaRPr lang="en-US" sz="3000" b="1" dirty="0">
              <a:solidFill>
                <a:srgbClr val="996600"/>
              </a:solidFill>
              <a:latin typeface="Times New Roman"/>
              <a:ea typeface="Times New Roman"/>
              <a:cs typeface="Times New Roman"/>
              <a:sym typeface="Times New Roman"/>
            </a:endParaRPr>
          </a:p>
          <a:p>
            <a:pPr lvl="0">
              <a:lnSpc>
                <a:spcPct val="115000"/>
              </a:lnSpc>
              <a:spcBef>
                <a:spcPts val="800"/>
              </a:spcBef>
              <a:buSzPct val="36666"/>
            </a:pPr>
            <a:r>
              <a:rPr lang="en-US" sz="3000" b="1" dirty="0">
                <a:solidFill>
                  <a:srgbClr val="996600"/>
                </a:solidFill>
                <a:latin typeface="Times New Roman"/>
                <a:ea typeface="Times New Roman"/>
                <a:cs typeface="Times New Roman"/>
                <a:sym typeface="Times New Roman"/>
              </a:rPr>
              <a:t>Fred Segura, </a:t>
            </a:r>
            <a:r>
              <a:rPr lang="en-US" sz="3000" b="1" dirty="0" err="1" smtClean="0">
                <a:solidFill>
                  <a:srgbClr val="996600"/>
                </a:solidFill>
                <a:latin typeface="Times New Roman"/>
                <a:ea typeface="Times New Roman"/>
                <a:cs typeface="Times New Roman"/>
                <a:sym typeface="Times New Roman"/>
              </a:rPr>
              <a:t>MA.Ed</a:t>
            </a:r>
            <a:r>
              <a:rPr lang="en-US" sz="3000" b="1" dirty="0" smtClean="0">
                <a:solidFill>
                  <a:srgbClr val="996600"/>
                </a:solidFill>
                <a:latin typeface="Times New Roman"/>
                <a:ea typeface="Times New Roman"/>
                <a:cs typeface="Times New Roman"/>
                <a:sym typeface="Times New Roman"/>
              </a:rPr>
              <a:t/>
            </a:r>
            <a:br>
              <a:rPr lang="en-US" sz="3000" b="1" dirty="0" smtClean="0">
                <a:solidFill>
                  <a:srgbClr val="996600"/>
                </a:solidFill>
                <a:latin typeface="Times New Roman"/>
                <a:ea typeface="Times New Roman"/>
                <a:cs typeface="Times New Roman"/>
                <a:sym typeface="Times New Roman"/>
              </a:rPr>
            </a:br>
            <a:r>
              <a:rPr lang="en-US" sz="3000" b="1" dirty="0" smtClean="0">
                <a:solidFill>
                  <a:srgbClr val="996600"/>
                </a:solidFill>
                <a:latin typeface="Times New Roman"/>
                <a:ea typeface="Times New Roman"/>
                <a:cs typeface="Times New Roman"/>
                <a:sym typeface="Times New Roman"/>
              </a:rPr>
              <a:t/>
            </a:r>
            <a:br>
              <a:rPr lang="en-US" sz="3000" b="1" dirty="0" smtClean="0">
                <a:solidFill>
                  <a:srgbClr val="996600"/>
                </a:solidFill>
                <a:latin typeface="Times New Roman"/>
                <a:ea typeface="Times New Roman"/>
                <a:cs typeface="Times New Roman"/>
                <a:sym typeface="Times New Roman"/>
              </a:rPr>
            </a:br>
            <a:r>
              <a:rPr lang="en-US" sz="3000" b="1" dirty="0">
                <a:solidFill>
                  <a:srgbClr val="996600"/>
                </a:solidFill>
                <a:latin typeface="Times New Roman"/>
                <a:ea typeface="Times New Roman"/>
                <a:cs typeface="Times New Roman"/>
                <a:sym typeface="Times New Roman"/>
              </a:rPr>
              <a:t/>
            </a:r>
            <a:br>
              <a:rPr lang="en-US" sz="3000" b="1" dirty="0">
                <a:solidFill>
                  <a:srgbClr val="996600"/>
                </a:solidFill>
                <a:latin typeface="Times New Roman"/>
                <a:ea typeface="Times New Roman"/>
                <a:cs typeface="Times New Roman"/>
                <a:sym typeface="Times New Roman"/>
              </a:rPr>
            </a:br>
            <a:r>
              <a:rPr lang="en-US" sz="2400" b="1" dirty="0" smtClean="0">
                <a:solidFill>
                  <a:srgbClr val="996600"/>
                </a:solidFill>
                <a:latin typeface="Times New Roman"/>
                <a:ea typeface="Times New Roman"/>
                <a:cs typeface="Times New Roman"/>
                <a:sym typeface="Times New Roman"/>
              </a:rPr>
              <a:t>July 11, 2017, </a:t>
            </a:r>
            <a:r>
              <a:rPr lang="en-US" sz="2400" b="1" i="1" dirty="0" smtClean="0">
                <a:solidFill>
                  <a:srgbClr val="996600"/>
                </a:solidFill>
                <a:latin typeface="Times New Roman"/>
                <a:ea typeface="Times New Roman"/>
                <a:cs typeface="Times New Roman"/>
                <a:sym typeface="Times New Roman"/>
              </a:rPr>
              <a:t>Solutions to the Dropout Crisis</a:t>
            </a:r>
            <a:r>
              <a:rPr lang="en-US" sz="2400" b="1" dirty="0" smtClean="0">
                <a:solidFill>
                  <a:srgbClr val="996600"/>
                </a:solidFill>
                <a:latin typeface="Times New Roman"/>
                <a:ea typeface="Times New Roman"/>
                <a:cs typeface="Times New Roman"/>
                <a:sym typeface="Times New Roman"/>
              </a:rPr>
              <a:t>. National Dropout Prevention Center, Clemson</a:t>
            </a:r>
            <a:r>
              <a:rPr lang="en-US" sz="2400" b="1" dirty="0">
                <a:solidFill>
                  <a:srgbClr val="996600"/>
                </a:solidFill>
                <a:latin typeface="Times New Roman"/>
                <a:ea typeface="Times New Roman"/>
                <a:cs typeface="Times New Roman"/>
                <a:sym typeface="Times New Roman"/>
              </a:rPr>
              <a:t>, SC. </a:t>
            </a:r>
            <a:r>
              <a:rPr lang="en-US" sz="2400" b="1" dirty="0" smtClean="0">
                <a:solidFill>
                  <a:srgbClr val="996600"/>
                </a:solidFill>
                <a:latin typeface="Times New Roman"/>
                <a:ea typeface="Times New Roman"/>
                <a:cs typeface="Times New Roman"/>
                <a:sym typeface="Times New Roman"/>
              </a:rPr>
              <a:t/>
            </a:r>
            <a:br>
              <a:rPr lang="en-US" sz="2400" b="1" dirty="0" smtClean="0">
                <a:solidFill>
                  <a:srgbClr val="996600"/>
                </a:solidFill>
                <a:latin typeface="Times New Roman"/>
                <a:ea typeface="Times New Roman"/>
                <a:cs typeface="Times New Roman"/>
                <a:sym typeface="Times New Roman"/>
              </a:rPr>
            </a:br>
            <a:r>
              <a:rPr lang="en-US" sz="2400" b="1" dirty="0" smtClean="0">
                <a:solidFill>
                  <a:srgbClr val="996600"/>
                </a:solidFill>
                <a:latin typeface="Times New Roman"/>
                <a:ea typeface="Times New Roman"/>
                <a:cs typeface="Times New Roman"/>
                <a:sym typeface="Times New Roman"/>
              </a:rPr>
              <a:t>http</a:t>
            </a:r>
            <a:r>
              <a:rPr lang="en-US" sz="2400" b="1" dirty="0">
                <a:solidFill>
                  <a:srgbClr val="996600"/>
                </a:solidFill>
                <a:latin typeface="Times New Roman"/>
                <a:ea typeface="Times New Roman"/>
                <a:cs typeface="Times New Roman"/>
                <a:sym typeface="Times New Roman"/>
              </a:rPr>
              <a:t>://dropoutprevention.org/webcast/creating-a-trauma-informed-care-school/</a:t>
            </a:r>
            <a:endParaRPr lang="en-US" sz="2400" b="1" dirty="0">
              <a:solidFill>
                <a:srgbClr val="996600"/>
              </a:solidFill>
              <a:latin typeface="Times New Roman"/>
              <a:ea typeface="Times New Roman"/>
              <a:cs typeface="Times New Roman"/>
              <a:sym typeface="Times New Roman"/>
            </a:endParaRPr>
          </a:p>
        </p:txBody>
      </p:sp>
      <p:sp>
        <p:nvSpPr>
          <p:cNvPr id="85" name="Shape 85"/>
          <p:cNvSpPr txBox="1">
            <a:spLocks noGrp="1"/>
          </p:cNvSpPr>
          <p:nvPr>
            <p:ph type="subTitle" idx="1"/>
          </p:nvPr>
        </p:nvSpPr>
        <p:spPr>
          <a:xfrm>
            <a:off x="246175" y="788342"/>
            <a:ext cx="14167200" cy="1472700"/>
          </a:xfrm>
          <a:prstGeom prst="rect">
            <a:avLst/>
          </a:prstGeom>
          <a:noFill/>
          <a:ln>
            <a:noFill/>
          </a:ln>
        </p:spPr>
        <p:txBody>
          <a:bodyPr lIns="130600" tIns="65300" rIns="130600" bIns="65300" anchor="t" anchorCtr="0">
            <a:noAutofit/>
          </a:bodyPr>
          <a:lstStyle/>
          <a:p>
            <a:pPr marL="0" marR="0" lvl="0" indent="0" algn="ctr" rtl="0">
              <a:spcBef>
                <a:spcPts val="0"/>
              </a:spcBef>
              <a:buClr>
                <a:srgbClr val="888888"/>
              </a:buClr>
              <a:buSzPct val="25000"/>
              <a:buFont typeface="Arial"/>
              <a:buNone/>
            </a:pPr>
            <a:r>
              <a:rPr lang="en-US" b="1" dirty="0">
                <a:solidFill>
                  <a:srgbClr val="7F6000"/>
                </a:solidFill>
              </a:rPr>
              <a:t>National Center for School Engagement and </a:t>
            </a:r>
          </a:p>
          <a:p>
            <a:pPr marL="0" marR="0" lvl="0" indent="0" algn="ctr" rtl="0">
              <a:spcBef>
                <a:spcPts val="0"/>
              </a:spcBef>
              <a:buClr>
                <a:srgbClr val="888888"/>
              </a:buClr>
              <a:buSzPct val="25000"/>
              <a:buFont typeface="Arial"/>
              <a:buNone/>
            </a:pPr>
            <a:r>
              <a:rPr lang="en-US" b="1" dirty="0">
                <a:solidFill>
                  <a:srgbClr val="7F6000"/>
                </a:solidFill>
              </a:rPr>
              <a:t>Delores Huerta Preparatory Academy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731520" y="329565"/>
            <a:ext cx="13167300" cy="1371599"/>
          </a:xfrm>
          <a:prstGeom prst="rect">
            <a:avLst/>
          </a:prstGeom>
        </p:spPr>
        <p:txBody>
          <a:bodyPr lIns="91425" tIns="91425" rIns="91425" bIns="91425" anchor="ctr" anchorCtr="0">
            <a:noAutofit/>
          </a:bodyPr>
          <a:lstStyle/>
          <a:p>
            <a:pPr lvl="0"/>
            <a:r>
              <a:rPr lang="en-US" sz="6600" dirty="0">
                <a:solidFill>
                  <a:srgbClr val="808000"/>
                </a:solidFill>
                <a:latin typeface="Times New Roman"/>
                <a:ea typeface="Times New Roman"/>
                <a:cs typeface="Times New Roman"/>
              </a:rPr>
              <a:t>Putting It All Into Practice</a:t>
            </a:r>
            <a:endParaRPr lang="en-US" dirty="0"/>
          </a:p>
        </p:txBody>
      </p:sp>
      <p:sp>
        <p:nvSpPr>
          <p:cNvPr id="5" name="Text Placeholder 2"/>
          <p:cNvSpPr txBox="1">
            <a:spLocks/>
          </p:cNvSpPr>
          <p:nvPr/>
        </p:nvSpPr>
        <p:spPr>
          <a:xfrm>
            <a:off x="731520" y="1479095"/>
            <a:ext cx="13611557" cy="577079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489833" marR="0" lvl="0" indent="-197732" algn="l" rtl="0">
              <a:lnSpc>
                <a:spcPct val="100000"/>
              </a:lnSpc>
              <a:spcBef>
                <a:spcPts val="920"/>
              </a:spcBef>
              <a:spcAft>
                <a:spcPts val="0"/>
              </a:spcAft>
              <a:buClr>
                <a:schemeClr val="dk1"/>
              </a:buClr>
              <a:buSzPct val="164285"/>
              <a:buFont typeface="Arial"/>
              <a:buChar char="•"/>
              <a:defRPr sz="2800" b="0" i="0" u="none" strike="noStrike" cap="none">
                <a:solidFill>
                  <a:schemeClr val="dk1"/>
                </a:solidFill>
                <a:latin typeface="Times New Roman"/>
                <a:ea typeface="Times New Roman"/>
                <a:cs typeface="Times New Roman"/>
                <a:sym typeface="Times New Roman"/>
              </a:defRPr>
            </a:lvl1pPr>
            <a:lvl2pPr marL="1061304" marR="0" lvl="1" indent="-159604" algn="l" rtl="0">
              <a:lnSpc>
                <a:spcPct val="100000"/>
              </a:lnSpc>
              <a:spcBef>
                <a:spcPts val="800"/>
              </a:spcBef>
              <a:spcAft>
                <a:spcPts val="0"/>
              </a:spcAft>
              <a:buClr>
                <a:schemeClr val="dk1"/>
              </a:buClr>
              <a:buSzPct val="100000"/>
              <a:buFont typeface="Arial"/>
              <a:buChar char="–"/>
              <a:defRPr sz="4000" b="0" i="0" u="none" strike="noStrike" cap="none">
                <a:solidFill>
                  <a:schemeClr val="dk1"/>
                </a:solidFill>
                <a:latin typeface="Calibri"/>
                <a:ea typeface="Calibri"/>
                <a:cs typeface="Calibri"/>
                <a:sym typeface="Calibri"/>
              </a:defRPr>
            </a:lvl2pPr>
            <a:lvl3pPr marL="1632775" marR="0" lvl="2" indent="-121475" algn="l" rtl="0">
              <a:lnSpc>
                <a:spcPct val="100000"/>
              </a:lnSpc>
              <a:spcBef>
                <a:spcPts val="680"/>
              </a:spcBef>
              <a:spcAft>
                <a:spcPts val="0"/>
              </a:spcAft>
              <a:buClr>
                <a:schemeClr val="dk1"/>
              </a:buClr>
              <a:buSzPct val="100000"/>
              <a:buFont typeface="Arial"/>
              <a:buChar char="•"/>
              <a:defRPr sz="3400" b="0" i="0" u="none" strike="noStrike" cap="none">
                <a:solidFill>
                  <a:schemeClr val="dk1"/>
                </a:solidFill>
                <a:latin typeface="Calibri"/>
                <a:ea typeface="Calibri"/>
                <a:cs typeface="Calibri"/>
                <a:sym typeface="Calibri"/>
              </a:defRPr>
            </a:lvl3pPr>
            <a:lvl4pPr marL="2285886" marR="0" lvl="3" indent="-145936"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4pPr>
            <a:lvl5pPr marL="2938996" marR="0" lvl="4" indent="-151346"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5pPr>
            <a:lvl6pPr marL="3592106" marR="0" lvl="5" indent="-144055"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6pPr>
            <a:lvl7pPr marL="4245216" marR="0" lvl="6" indent="-149466"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7pPr>
            <a:lvl8pPr marL="4898327" marR="0" lvl="7" indent="-154876"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8pPr>
            <a:lvl9pPr marL="5551437" marR="0" lvl="8" indent="-147587" algn="l" rtl="0">
              <a:lnSpc>
                <a:spcPct val="100000"/>
              </a:lnSpc>
              <a:spcBef>
                <a:spcPts val="580"/>
              </a:spcBef>
              <a:spcAft>
                <a:spcPts val="0"/>
              </a:spcAft>
              <a:buClr>
                <a:schemeClr val="dk1"/>
              </a:buClr>
              <a:buSzPct val="100000"/>
              <a:buFont typeface="Arial"/>
              <a:buChar char="•"/>
              <a:defRPr sz="2900" b="0" i="0" u="none" strike="noStrike" cap="none">
                <a:solidFill>
                  <a:schemeClr val="dk1"/>
                </a:solidFill>
                <a:latin typeface="Calibri"/>
                <a:ea typeface="Calibri"/>
                <a:cs typeface="Calibri"/>
                <a:sym typeface="Calibri"/>
              </a:defRPr>
            </a:lvl9pPr>
          </a:lstStyle>
          <a:p>
            <a:pPr marL="0" indent="-69850" algn="ctr">
              <a:lnSpc>
                <a:spcPct val="115000"/>
              </a:lnSpc>
              <a:spcBef>
                <a:spcPts val="800"/>
              </a:spcBef>
              <a:buSzPct val="34375"/>
              <a:buFont typeface="Arial"/>
              <a:buNone/>
            </a:pPr>
            <a:r>
              <a:rPr lang="en-US" b="1" dirty="0" smtClean="0">
                <a:solidFill>
                  <a:srgbClr val="808000"/>
                </a:solidFill>
                <a:sym typeface="Calibri"/>
              </a:rPr>
              <a:t>Dolores Huerta Preparatory High School</a:t>
            </a:r>
          </a:p>
          <a:p>
            <a:pPr marL="0" indent="-69850" algn="ctr">
              <a:lnSpc>
                <a:spcPct val="115000"/>
              </a:lnSpc>
              <a:spcBef>
                <a:spcPts val="800"/>
              </a:spcBef>
              <a:buSzPct val="34375"/>
              <a:buFont typeface="Arial"/>
              <a:buNone/>
            </a:pPr>
            <a:endParaRPr lang="en-US" sz="1600" b="1" dirty="0" smtClean="0">
              <a:solidFill>
                <a:srgbClr val="808000"/>
              </a:solidFill>
              <a:sym typeface="Calibri"/>
            </a:endParaRPr>
          </a:p>
          <a:p>
            <a:pPr marL="0" indent="0" algn="ctr">
              <a:lnSpc>
                <a:spcPct val="115000"/>
              </a:lnSpc>
              <a:spcBef>
                <a:spcPts val="800"/>
              </a:spcBef>
              <a:buSzPct val="34375"/>
              <a:buNone/>
            </a:pPr>
            <a:r>
              <a:rPr lang="en-US" sz="3600" b="1" dirty="0" smtClean="0"/>
              <a:t>Implementations </a:t>
            </a:r>
            <a:r>
              <a:rPr lang="en-US" sz="3600" b="1" dirty="0"/>
              <a:t>for the 2016 – 2017 school </a:t>
            </a:r>
            <a:r>
              <a:rPr lang="en-US" sz="3600" b="1" dirty="0" smtClean="0"/>
              <a:t>year</a:t>
            </a:r>
          </a:p>
          <a:p>
            <a:pPr marL="0" indent="0">
              <a:lnSpc>
                <a:spcPct val="115000"/>
              </a:lnSpc>
              <a:spcBef>
                <a:spcPts val="800"/>
              </a:spcBef>
              <a:buSzPct val="34375"/>
              <a:buNone/>
            </a:pPr>
            <a:r>
              <a:rPr lang="en-US" sz="3600" dirty="0" smtClean="0"/>
              <a:t>•   School structure to address Trauma-Informed Care</a:t>
            </a:r>
          </a:p>
          <a:p>
            <a:pPr marL="0" indent="0">
              <a:lnSpc>
                <a:spcPct val="115000"/>
              </a:lnSpc>
              <a:spcBef>
                <a:spcPts val="800"/>
              </a:spcBef>
              <a:buSzPct val="34375"/>
              <a:buNone/>
            </a:pPr>
            <a:r>
              <a:rPr lang="en-US" sz="3600" dirty="0" smtClean="0"/>
              <a:t>•   Love and Logic Training for all secondary employees</a:t>
            </a:r>
          </a:p>
          <a:p>
            <a:pPr marL="0" indent="0">
              <a:lnSpc>
                <a:spcPct val="115000"/>
              </a:lnSpc>
              <a:spcBef>
                <a:spcPts val="800"/>
              </a:spcBef>
              <a:buSzPct val="34375"/>
              <a:buNone/>
            </a:pPr>
            <a:r>
              <a:rPr lang="en-US" sz="3600" dirty="0" smtClean="0"/>
              <a:t>•   Teaching and Learning Framework</a:t>
            </a:r>
          </a:p>
          <a:p>
            <a:pPr marL="0" indent="0">
              <a:lnSpc>
                <a:spcPct val="115000"/>
              </a:lnSpc>
              <a:spcBef>
                <a:spcPts val="800"/>
              </a:spcBef>
              <a:buSzPct val="34375"/>
              <a:buNone/>
            </a:pPr>
            <a:r>
              <a:rPr lang="en-US" sz="3600" dirty="0" smtClean="0"/>
              <a:t>•   STARS Peer Mentoring</a:t>
            </a:r>
          </a:p>
          <a:p>
            <a:pPr marL="0" indent="0">
              <a:lnSpc>
                <a:spcPct val="115000"/>
              </a:lnSpc>
              <a:spcBef>
                <a:spcPts val="800"/>
              </a:spcBef>
              <a:buSzPct val="34375"/>
              <a:buNone/>
            </a:pPr>
            <a:r>
              <a:rPr lang="en-US" sz="3600" dirty="0" smtClean="0"/>
              <a:t>•   Suicide Prevention Assembly</a:t>
            </a:r>
          </a:p>
          <a:p>
            <a:pPr marL="0" indent="-69850" algn="ctr">
              <a:lnSpc>
                <a:spcPct val="115000"/>
              </a:lnSpc>
              <a:spcBef>
                <a:spcPts val="800"/>
              </a:spcBef>
              <a:buSzPct val="34375"/>
              <a:buNone/>
            </a:pPr>
            <a:endParaRPr lang="en-US" b="1" dirty="0" smtClean="0"/>
          </a:p>
          <a:p>
            <a:pPr marL="0" indent="-69850" algn="ctr">
              <a:lnSpc>
                <a:spcPct val="115000"/>
              </a:lnSpc>
              <a:spcBef>
                <a:spcPts val="800"/>
              </a:spcBef>
              <a:buSzPct val="34375"/>
              <a:buNone/>
            </a:pPr>
            <a:endParaRPr lang="en-US" b="1" dirty="0"/>
          </a:p>
          <a:p>
            <a:pPr marL="0" indent="-69850" algn="ctr">
              <a:lnSpc>
                <a:spcPct val="115000"/>
              </a:lnSpc>
              <a:spcBef>
                <a:spcPts val="800"/>
              </a:spcBef>
              <a:buSzPct val="34375"/>
              <a:buFont typeface="Arial"/>
              <a:buNone/>
            </a:pPr>
            <a:endParaRPr lang="en-US" b="1" dirty="0">
              <a:solidFill>
                <a:srgbClr val="808000"/>
              </a:solidFill>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731520" y="120560"/>
            <a:ext cx="13167300" cy="1371599"/>
          </a:xfrm>
          <a:prstGeom prst="rect">
            <a:avLst/>
          </a:prstGeom>
        </p:spPr>
        <p:txBody>
          <a:bodyPr lIns="91425" tIns="91425" rIns="91425" bIns="91425" anchor="ctr" anchorCtr="0">
            <a:noAutofit/>
          </a:bodyPr>
          <a:lstStyle/>
          <a:p>
            <a:pPr lvl="0" rtl="0">
              <a:spcBef>
                <a:spcPts val="0"/>
              </a:spcBef>
              <a:buNone/>
            </a:pPr>
            <a:r>
              <a:rPr lang="en-US" sz="6600" dirty="0" smtClean="0">
                <a:solidFill>
                  <a:srgbClr val="800000"/>
                </a:solidFill>
                <a:latin typeface="Times New Roman"/>
                <a:ea typeface="Times New Roman"/>
                <a:cs typeface="Times New Roman"/>
                <a:sym typeface="Times New Roman"/>
              </a:rPr>
              <a:t>Stress Response</a:t>
            </a:r>
            <a:endParaRPr lang="en-US" sz="6600" dirty="0">
              <a:solidFill>
                <a:srgbClr val="800000"/>
              </a:solidFill>
              <a:latin typeface="Times New Roman"/>
              <a:ea typeface="Times New Roman"/>
              <a:cs typeface="Times New Roman"/>
              <a:sym typeface="Times New Roman"/>
            </a:endParaRPr>
          </a:p>
        </p:txBody>
      </p:sp>
      <p:sp>
        <p:nvSpPr>
          <p:cNvPr id="91" name="Shape 91"/>
          <p:cNvSpPr txBox="1">
            <a:spLocks noGrp="1"/>
          </p:cNvSpPr>
          <p:nvPr>
            <p:ph type="body" idx="1"/>
          </p:nvPr>
        </p:nvSpPr>
        <p:spPr>
          <a:xfrm>
            <a:off x="731520" y="1492159"/>
            <a:ext cx="13167300" cy="5431200"/>
          </a:xfrm>
          <a:prstGeom prst="rect">
            <a:avLst/>
          </a:prstGeom>
        </p:spPr>
        <p:txBody>
          <a:bodyPr lIns="91425" tIns="91425" rIns="91425" bIns="91425" anchor="t" anchorCtr="0">
            <a:noAutofit/>
          </a:bodyPr>
          <a:lstStyle/>
          <a:p>
            <a:pPr marL="0" lvl="0" indent="0" rtl="0">
              <a:lnSpc>
                <a:spcPct val="115000"/>
              </a:lnSpc>
              <a:spcBef>
                <a:spcPts val="800"/>
              </a:spcBef>
              <a:buNone/>
            </a:pPr>
            <a:r>
              <a:rPr lang="en-US" dirty="0"/>
              <a:t>The amygdala sends a message to the sympathetic nervous system through the hypothalamus, which in turn sends </a:t>
            </a:r>
            <a:r>
              <a:rPr lang="en-US" dirty="0" smtClean="0"/>
              <a:t>two </a:t>
            </a:r>
            <a:r>
              <a:rPr lang="en-US" dirty="0"/>
              <a:t>sets of chemical messages that are simultaneous (</a:t>
            </a:r>
            <a:r>
              <a:rPr lang="en-US" dirty="0" smtClean="0"/>
              <a:t>fight/flight and </a:t>
            </a:r>
            <a:r>
              <a:rPr lang="en-US" dirty="0"/>
              <a:t>body tasks); the adrenal glands then trigger release of adrenaline for the cardiovascular </a:t>
            </a:r>
            <a:r>
              <a:rPr lang="en-US" dirty="0" smtClean="0"/>
              <a:t>and </a:t>
            </a:r>
            <a:r>
              <a:rPr lang="en-US" dirty="0"/>
              <a:t>nervous systems (activating the heart, </a:t>
            </a:r>
            <a:r>
              <a:rPr lang="en-US" dirty="0" smtClean="0"/>
              <a:t>lungs, and </a:t>
            </a:r>
            <a:r>
              <a:rPr lang="en-US" dirty="0"/>
              <a:t>large muscle groups); </a:t>
            </a:r>
            <a:r>
              <a:rPr lang="en-US" dirty="0" smtClean="0"/>
              <a:t>and also </a:t>
            </a:r>
            <a:r>
              <a:rPr lang="en-US" dirty="0"/>
              <a:t>releases cortisol through the pituitary gland.</a:t>
            </a:r>
          </a:p>
          <a:p>
            <a:pPr marL="0" lvl="0" indent="-69850" rtl="0">
              <a:lnSpc>
                <a:spcPct val="115000"/>
              </a:lnSpc>
              <a:spcBef>
                <a:spcPts val="800"/>
              </a:spcBef>
              <a:buClr>
                <a:schemeClr val="dk1"/>
              </a:buClr>
              <a:buSzPct val="39285"/>
              <a:buFont typeface="Arial"/>
              <a:buNone/>
            </a:pPr>
            <a:endParaRPr dirty="0"/>
          </a:p>
          <a:p>
            <a:pPr marL="292100" lvl="0" indent="0" rtl="0">
              <a:spcBef>
                <a:spcPts val="0"/>
              </a:spcBef>
              <a:buNone/>
            </a:pPr>
            <a:endParaRPr dirty="0"/>
          </a:p>
        </p:txBody>
      </p:sp>
      <p:pic>
        <p:nvPicPr>
          <p:cNvPr id="92" name="Shape 92" descr="Picture1.jpg"/>
          <p:cNvPicPr preferRelativeResize="0"/>
          <p:nvPr/>
        </p:nvPicPr>
        <p:blipFill>
          <a:blip r:embed="rId3">
            <a:alphaModFix/>
          </a:blip>
          <a:stretch>
            <a:fillRect/>
          </a:stretch>
        </p:blipFill>
        <p:spPr>
          <a:xfrm>
            <a:off x="2884696" y="4207759"/>
            <a:ext cx="7617842" cy="366914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731520" y="329565"/>
            <a:ext cx="13167300" cy="1371599"/>
          </a:xfrm>
          <a:prstGeom prst="rect">
            <a:avLst/>
          </a:prstGeom>
        </p:spPr>
        <p:txBody>
          <a:bodyPr lIns="91425" tIns="91425" rIns="91425" bIns="91425" anchor="ctr" anchorCtr="0">
            <a:noAutofit/>
          </a:bodyPr>
          <a:lstStyle/>
          <a:p>
            <a:pPr lvl="0">
              <a:spcBef>
                <a:spcPts val="0"/>
              </a:spcBef>
              <a:buNone/>
            </a:pPr>
            <a:r>
              <a:rPr lang="en-US" dirty="0"/>
              <a:t>Freeze</a:t>
            </a:r>
          </a:p>
        </p:txBody>
      </p:sp>
      <p:sp>
        <p:nvSpPr>
          <p:cNvPr id="98" name="Shape 98"/>
          <p:cNvSpPr txBox="1">
            <a:spLocks noGrp="1"/>
          </p:cNvSpPr>
          <p:nvPr>
            <p:ph type="body" idx="1"/>
          </p:nvPr>
        </p:nvSpPr>
        <p:spPr>
          <a:xfrm>
            <a:off x="731519" y="1920239"/>
            <a:ext cx="13363303" cy="6178732"/>
          </a:xfrm>
          <a:prstGeom prst="rect">
            <a:avLst/>
          </a:prstGeom>
        </p:spPr>
        <p:txBody>
          <a:bodyPr lIns="91425" tIns="91425" rIns="91425" bIns="91425" anchor="t" anchorCtr="0">
            <a:noAutofit/>
          </a:bodyPr>
          <a:lstStyle/>
          <a:p>
            <a:pPr marL="0" lvl="0" indent="-69850" rtl="0">
              <a:lnSpc>
                <a:spcPct val="115000"/>
              </a:lnSpc>
              <a:spcBef>
                <a:spcPts val="800"/>
              </a:spcBef>
              <a:buClr>
                <a:schemeClr val="dk1"/>
              </a:buClr>
              <a:buSzPct val="42307"/>
              <a:buFont typeface="Arial"/>
              <a:buNone/>
            </a:pPr>
            <a:r>
              <a:rPr lang="en-US" dirty="0"/>
              <a:t>“A response to helplessness in the face of both hyper-arousal </a:t>
            </a:r>
            <a:r>
              <a:rPr lang="en-US" dirty="0" smtClean="0"/>
              <a:t>and cornered” (Karr-Morse </a:t>
            </a:r>
            <a:r>
              <a:rPr lang="en-US" dirty="0"/>
              <a:t>&amp; </a:t>
            </a:r>
            <a:r>
              <a:rPr lang="en-US" dirty="0" smtClean="0"/>
              <a:t>Wiley, 2012).</a:t>
            </a:r>
            <a:endParaRPr lang="en-US" dirty="0"/>
          </a:p>
          <a:p>
            <a:pPr marL="0" lvl="0" indent="-69850" rtl="0">
              <a:lnSpc>
                <a:spcPct val="115000"/>
              </a:lnSpc>
              <a:spcBef>
                <a:spcPts val="800"/>
              </a:spcBef>
              <a:buClr>
                <a:schemeClr val="dk1"/>
              </a:buClr>
              <a:buSzPct val="42307"/>
              <a:buFont typeface="Arial"/>
              <a:buNone/>
            </a:pPr>
            <a:endParaRPr lang="en-US" sz="2600" dirty="0"/>
          </a:p>
          <a:p>
            <a:pPr marL="0" lvl="0" indent="0">
              <a:spcBef>
                <a:spcPts val="0"/>
              </a:spcBef>
              <a:buNone/>
            </a:pPr>
            <a:r>
              <a:rPr lang="en-US" dirty="0"/>
              <a:t>The response of trauma is “reactivated by reminders or thoughts of the original </a:t>
            </a:r>
            <a:r>
              <a:rPr lang="en-US" dirty="0" smtClean="0"/>
              <a:t>event, including </a:t>
            </a:r>
            <a:r>
              <a:rPr lang="en-US" dirty="0"/>
              <a:t>worrying or dreaming about it. These ruminations trigger the same cavalcade of internal responses as the original response. If it occurs often enough, it may generalize so that even subtle reminders are enough to trigger the full HPA response, re-stimulating the child’s helplessness each </a:t>
            </a:r>
            <a:r>
              <a:rPr lang="en-US" dirty="0" smtClean="0"/>
              <a:t>time” (Karr-Morse </a:t>
            </a:r>
            <a:r>
              <a:rPr lang="en-US" dirty="0"/>
              <a:t>&amp; </a:t>
            </a:r>
            <a:r>
              <a:rPr lang="en-US" dirty="0" smtClean="0"/>
              <a:t>Wiley, 2012).</a:t>
            </a:r>
            <a:endParaRPr lang="en-US" dirty="0"/>
          </a:p>
          <a:p>
            <a:pPr marL="0" lvl="0" indent="0">
              <a:spcBef>
                <a:spcPts val="0"/>
              </a:spcBef>
              <a:buNone/>
            </a:pPr>
            <a:endParaRPr lang="en-US" dirty="0"/>
          </a:p>
          <a:p>
            <a:pPr marL="0" lvl="0" indent="0">
              <a:spcBef>
                <a:spcPts val="0"/>
              </a:spcBef>
              <a:buNone/>
            </a:pPr>
            <a:endParaRPr lang="en-US" dirty="0"/>
          </a:p>
          <a:p>
            <a:pPr marL="0" indent="0">
              <a:spcBef>
                <a:spcPts val="0"/>
              </a:spcBef>
              <a:buNone/>
            </a:pPr>
            <a:r>
              <a:rPr lang="en-US" sz="2400" dirty="0"/>
              <a:t>Karr-Morse, R., &amp; Wiley, M. </a:t>
            </a:r>
            <a:r>
              <a:rPr lang="en-US" sz="2400" i="1" dirty="0"/>
              <a:t>Scared Sick: The role of childhood trauma in adult disease.</a:t>
            </a:r>
            <a:r>
              <a:rPr lang="en-US" sz="2400" dirty="0"/>
              <a:t> </a:t>
            </a:r>
            <a:r>
              <a:rPr lang="en-US" sz="2400" dirty="0" smtClean="0"/>
              <a:t>Philadelphia</a:t>
            </a:r>
            <a:r>
              <a:rPr lang="en-US" sz="2400" dirty="0"/>
              <a:t>: </a:t>
            </a:r>
            <a:r>
              <a:rPr lang="en-US" sz="2400" dirty="0" smtClean="0"/>
              <a:t>  Basic </a:t>
            </a:r>
            <a:r>
              <a:rPr lang="en-US" sz="2400" dirty="0"/>
              <a:t>Books, 2012. </a:t>
            </a:r>
          </a:p>
          <a:p>
            <a:pPr marL="0" lvl="0" indent="0">
              <a:spcBef>
                <a:spcPts val="0"/>
              </a:spcBef>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731520" y="329565"/>
            <a:ext cx="13167300" cy="1371599"/>
          </a:xfrm>
          <a:prstGeom prst="rect">
            <a:avLst/>
          </a:prstGeom>
        </p:spPr>
        <p:txBody>
          <a:bodyPr lIns="91425" tIns="91425" rIns="91425" bIns="91425" anchor="ctr" anchorCtr="0">
            <a:noAutofit/>
          </a:bodyPr>
          <a:lstStyle/>
          <a:p>
            <a:pPr lvl="0">
              <a:spcBef>
                <a:spcPts val="0"/>
              </a:spcBef>
              <a:buNone/>
            </a:pPr>
            <a:r>
              <a:rPr lang="en-US" dirty="0" smtClean="0"/>
              <a:t>Long-Term </a:t>
            </a:r>
            <a:r>
              <a:rPr lang="en-US" dirty="0"/>
              <a:t>Effects</a:t>
            </a:r>
          </a:p>
        </p:txBody>
      </p:sp>
      <p:sp>
        <p:nvSpPr>
          <p:cNvPr id="104" name="Shape 104"/>
          <p:cNvSpPr txBox="1">
            <a:spLocks noGrp="1"/>
          </p:cNvSpPr>
          <p:nvPr>
            <p:ph type="body" idx="1"/>
          </p:nvPr>
        </p:nvSpPr>
        <p:spPr>
          <a:xfrm>
            <a:off x="731520" y="1701164"/>
            <a:ext cx="13167300" cy="6008914"/>
          </a:xfrm>
          <a:prstGeom prst="rect">
            <a:avLst/>
          </a:prstGeom>
        </p:spPr>
        <p:txBody>
          <a:bodyPr lIns="91425" tIns="91425" rIns="91425" bIns="91425" anchor="t" anchorCtr="0">
            <a:noAutofit/>
          </a:bodyPr>
          <a:lstStyle/>
          <a:p>
            <a:pPr>
              <a:spcBef>
                <a:spcPts val="0"/>
              </a:spcBef>
              <a:buNone/>
            </a:pPr>
            <a:r>
              <a:rPr lang="en-US" sz="3000" dirty="0"/>
              <a:t>“When </a:t>
            </a:r>
            <a:r>
              <a:rPr lang="en-US" sz="3000" dirty="0" smtClean="0"/>
              <a:t>a chemical </a:t>
            </a:r>
            <a:r>
              <a:rPr lang="en-US" sz="3000" dirty="0"/>
              <a:t>state of fear persist over time in early development, the chemistry of trauma can become permanently set. Such children will always be on red alert for signs of danger. HPA systems that are constantly being over-stimulated by internal or external reminders pull a child’s attention away from other forms of learning. These become the children who can’t sit still in school because they are busy subliminally monitoring the environment for signs of danger rather than calmly listening to the teacher. They will often perceive even benign behaviors as hostile—and they are ready to respond. Or they become the kids who don’t know what’s asked because they simply aren’t there. Teacher talk doesn’t penetrate these little brains, which have tuned out and gone away to safe places inside </a:t>
            </a:r>
            <a:r>
              <a:rPr lang="en-US" sz="3000" dirty="0" smtClean="0"/>
              <a:t>themselves” (Karr-Morse </a:t>
            </a:r>
            <a:r>
              <a:rPr lang="en-US" sz="3000" dirty="0"/>
              <a:t>&amp; </a:t>
            </a:r>
            <a:r>
              <a:rPr lang="en-US" sz="3000" dirty="0" smtClean="0"/>
              <a:t>Wiley, 2012).</a:t>
            </a:r>
          </a:p>
          <a:p>
            <a:pPr>
              <a:spcBef>
                <a:spcPts val="0"/>
              </a:spcBef>
              <a:buNone/>
            </a:pPr>
            <a:endParaRPr lang="en-US" sz="3000" dirty="0"/>
          </a:p>
          <a:p>
            <a:pPr>
              <a:spcBef>
                <a:spcPts val="0"/>
              </a:spcBef>
              <a:buNone/>
            </a:pPr>
            <a:r>
              <a:rPr lang="en-US" sz="2400" dirty="0"/>
              <a:t>Karr-Morse, R., &amp; Wiley, M. </a:t>
            </a:r>
            <a:r>
              <a:rPr lang="en-US" sz="2400" i="1" dirty="0"/>
              <a:t>Scared Sick: The role of childhood trauma in adult disease.</a:t>
            </a:r>
            <a:r>
              <a:rPr lang="en-US" sz="2400" dirty="0"/>
              <a:t> </a:t>
            </a:r>
            <a:r>
              <a:rPr lang="en-US" sz="2400" dirty="0" smtClean="0"/>
              <a:t>Philadelphia</a:t>
            </a:r>
            <a:r>
              <a:rPr lang="en-US" sz="2400" dirty="0"/>
              <a:t>: Basic Books, 2012. </a:t>
            </a:r>
          </a:p>
          <a:p>
            <a:pPr>
              <a:spcBef>
                <a:spcPts val="0"/>
              </a:spcBef>
              <a:buNone/>
            </a:pPr>
            <a:endParaRPr lang="en-US" sz="3000" dirty="0"/>
          </a:p>
          <a:p>
            <a:pPr lvl="0">
              <a:spcBef>
                <a:spcPts val="0"/>
              </a:spcBef>
              <a:buNone/>
            </a:pPr>
            <a:endParaRPr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692332" y="0"/>
            <a:ext cx="13167300" cy="1371599"/>
          </a:xfrm>
          <a:prstGeom prst="rect">
            <a:avLst/>
          </a:prstGeom>
        </p:spPr>
        <p:txBody>
          <a:bodyPr lIns="91425" tIns="91425" rIns="91425" bIns="91425" anchor="ctr" anchorCtr="0">
            <a:noAutofit/>
          </a:bodyPr>
          <a:lstStyle/>
          <a:p>
            <a:pPr lvl="0">
              <a:spcBef>
                <a:spcPts val="0"/>
              </a:spcBef>
              <a:buNone/>
            </a:pPr>
            <a:r>
              <a:rPr lang="en-US" sz="4400" dirty="0" smtClean="0">
                <a:solidFill>
                  <a:srgbClr val="808000"/>
                </a:solidFill>
                <a:latin typeface="Times New Roman"/>
                <a:ea typeface="Times New Roman"/>
                <a:cs typeface="Times New Roman"/>
                <a:sym typeface="Times New Roman"/>
              </a:rPr>
              <a:t/>
            </a:r>
            <a:br>
              <a:rPr lang="en-US" sz="4400" dirty="0" smtClean="0">
                <a:solidFill>
                  <a:srgbClr val="808000"/>
                </a:solidFill>
                <a:latin typeface="Times New Roman"/>
                <a:ea typeface="Times New Roman"/>
                <a:cs typeface="Times New Roman"/>
                <a:sym typeface="Times New Roman"/>
              </a:rPr>
            </a:br>
            <a:r>
              <a:rPr lang="en-US" sz="5400" dirty="0" smtClean="0">
                <a:solidFill>
                  <a:srgbClr val="808000"/>
                </a:solidFill>
                <a:latin typeface="Times New Roman"/>
                <a:ea typeface="Times New Roman"/>
                <a:cs typeface="Times New Roman"/>
                <a:sym typeface="Times New Roman"/>
              </a:rPr>
              <a:t>Creating </a:t>
            </a:r>
            <a:r>
              <a:rPr lang="en-US" sz="5400" dirty="0">
                <a:solidFill>
                  <a:srgbClr val="808000"/>
                </a:solidFill>
                <a:latin typeface="Times New Roman"/>
                <a:ea typeface="Times New Roman"/>
                <a:cs typeface="Times New Roman"/>
                <a:sym typeface="Times New Roman"/>
              </a:rPr>
              <a:t>a </a:t>
            </a:r>
            <a:r>
              <a:rPr lang="en-US" sz="5400" dirty="0" smtClean="0">
                <a:solidFill>
                  <a:srgbClr val="808000"/>
                </a:solidFill>
                <a:latin typeface="Times New Roman"/>
                <a:ea typeface="Times New Roman"/>
                <a:cs typeface="Times New Roman"/>
                <a:sym typeface="Times New Roman"/>
              </a:rPr>
              <a:t>Trauma-Informed </a:t>
            </a:r>
            <a:r>
              <a:rPr lang="en-US" sz="5400" dirty="0">
                <a:solidFill>
                  <a:srgbClr val="808000"/>
                </a:solidFill>
                <a:latin typeface="Times New Roman"/>
                <a:ea typeface="Times New Roman"/>
                <a:cs typeface="Times New Roman"/>
                <a:sym typeface="Times New Roman"/>
              </a:rPr>
              <a:t>Learning </a:t>
            </a:r>
            <a:r>
              <a:rPr lang="en-US" sz="5400" dirty="0" smtClean="0">
                <a:solidFill>
                  <a:srgbClr val="808000"/>
                </a:solidFill>
                <a:latin typeface="Times New Roman"/>
                <a:ea typeface="Times New Roman"/>
                <a:cs typeface="Times New Roman"/>
                <a:sym typeface="Times New Roman"/>
              </a:rPr>
              <a:t>Environment</a:t>
            </a:r>
            <a:endParaRPr lang="en-US" sz="5400" dirty="0">
              <a:solidFill>
                <a:srgbClr val="808000"/>
              </a:solidFill>
              <a:latin typeface="Times New Roman"/>
              <a:ea typeface="Times New Roman"/>
              <a:cs typeface="Times New Roman"/>
              <a:sym typeface="Times New Roman"/>
            </a:endParaRPr>
          </a:p>
        </p:txBody>
      </p:sp>
      <p:sp>
        <p:nvSpPr>
          <p:cNvPr id="110" name="Shape 110"/>
          <p:cNvSpPr txBox="1">
            <a:spLocks noGrp="1"/>
          </p:cNvSpPr>
          <p:nvPr>
            <p:ph type="body" idx="1"/>
          </p:nvPr>
        </p:nvSpPr>
        <p:spPr>
          <a:xfrm>
            <a:off x="587145" y="2082665"/>
            <a:ext cx="13167300" cy="5431200"/>
          </a:xfrm>
          <a:prstGeom prst="rect">
            <a:avLst/>
          </a:prstGeom>
        </p:spPr>
        <p:txBody>
          <a:bodyPr lIns="91425" tIns="91425" rIns="91425" bIns="91425" anchor="t" anchorCtr="0">
            <a:noAutofit/>
          </a:bodyPr>
          <a:lstStyle/>
          <a:p>
            <a:pPr marL="800100" indent="-571500">
              <a:lnSpc>
                <a:spcPct val="115000"/>
              </a:lnSpc>
              <a:spcBef>
                <a:spcPts val="800"/>
              </a:spcBef>
            </a:pPr>
            <a:r>
              <a:rPr lang="en-US" sz="4000" dirty="0">
                <a:latin typeface="Times New Roman" panose="02020603050405020304" pitchFamily="18" charset="0"/>
                <a:cs typeface="Times New Roman" panose="02020603050405020304" pitchFamily="18" charset="0"/>
              </a:rPr>
              <a:t>Relationships</a:t>
            </a:r>
          </a:p>
          <a:p>
            <a:pPr marL="800100" indent="-571500">
              <a:lnSpc>
                <a:spcPct val="115000"/>
              </a:lnSpc>
              <a:spcBef>
                <a:spcPts val="800"/>
              </a:spcBef>
            </a:pPr>
            <a:r>
              <a:rPr lang="en-US" sz="4000" dirty="0">
                <a:latin typeface="Times New Roman" panose="02020603050405020304" pitchFamily="18" charset="0"/>
                <a:cs typeface="Times New Roman" panose="02020603050405020304" pitchFamily="18" charset="0"/>
              </a:rPr>
              <a:t>Safety</a:t>
            </a:r>
          </a:p>
          <a:p>
            <a:pPr marL="800100" indent="-571500">
              <a:lnSpc>
                <a:spcPct val="115000"/>
              </a:lnSpc>
              <a:spcBef>
                <a:spcPts val="800"/>
              </a:spcBef>
            </a:pPr>
            <a:r>
              <a:rPr lang="en-US" sz="4000" dirty="0">
                <a:latin typeface="Times New Roman" panose="02020603050405020304" pitchFamily="18" charset="0"/>
                <a:cs typeface="Times New Roman" panose="02020603050405020304" pitchFamily="18" charset="0"/>
              </a:rPr>
              <a:t>Ask w</a:t>
            </a:r>
            <a:r>
              <a:rPr lang="en-US" sz="4000" dirty="0" smtClean="0">
                <a:latin typeface="Times New Roman" panose="02020603050405020304" pitchFamily="18" charset="0"/>
                <a:cs typeface="Times New Roman" panose="02020603050405020304" pitchFamily="18" charset="0"/>
              </a:rPr>
              <a:t>hat </a:t>
            </a:r>
            <a:r>
              <a:rPr lang="en-US" sz="4000" dirty="0">
                <a:latin typeface="Times New Roman" panose="02020603050405020304" pitchFamily="18" charset="0"/>
                <a:cs typeface="Times New Roman" panose="02020603050405020304" pitchFamily="18" charset="0"/>
              </a:rPr>
              <a:t>happened, not what’s wrong</a:t>
            </a:r>
          </a:p>
          <a:p>
            <a:pPr marL="800100" indent="-571500">
              <a:lnSpc>
                <a:spcPct val="115000"/>
              </a:lnSpc>
              <a:spcBef>
                <a:spcPts val="800"/>
              </a:spcBef>
            </a:pPr>
            <a:r>
              <a:rPr lang="en-US" sz="4000" dirty="0">
                <a:latin typeface="Times New Roman" panose="02020603050405020304" pitchFamily="18" charset="0"/>
                <a:cs typeface="Times New Roman" panose="02020603050405020304" pitchFamily="18" charset="0"/>
              </a:rPr>
              <a:t>Meet and </a:t>
            </a:r>
            <a:r>
              <a:rPr lang="en-US" sz="4000" dirty="0" smtClean="0">
                <a:latin typeface="Times New Roman" panose="02020603050405020304" pitchFamily="18" charset="0"/>
                <a:cs typeface="Times New Roman" panose="02020603050405020304" pitchFamily="18" charset="0"/>
              </a:rPr>
              <a:t>greet</a:t>
            </a:r>
            <a:endParaRPr lang="en-US" sz="4000" dirty="0">
              <a:latin typeface="Times New Roman" panose="02020603050405020304" pitchFamily="18" charset="0"/>
              <a:cs typeface="Times New Roman" panose="02020603050405020304" pitchFamily="18" charset="0"/>
            </a:endParaRPr>
          </a:p>
          <a:p>
            <a:pPr marL="800100" indent="-571500">
              <a:lnSpc>
                <a:spcPct val="115000"/>
              </a:lnSpc>
              <a:spcBef>
                <a:spcPts val="800"/>
              </a:spcBef>
            </a:pPr>
            <a:r>
              <a:rPr lang="en-US" sz="4000" dirty="0" smtClean="0">
                <a:latin typeface="Times New Roman" panose="02020603050405020304" pitchFamily="18" charset="0"/>
                <a:cs typeface="Times New Roman" panose="02020603050405020304" pitchFamily="18" charset="0"/>
              </a:rPr>
              <a:t>Develop </a:t>
            </a:r>
            <a:r>
              <a:rPr lang="en-US" sz="4000" dirty="0">
                <a:latin typeface="Times New Roman" panose="02020603050405020304" pitchFamily="18" charset="0"/>
                <a:cs typeface="Times New Roman" panose="02020603050405020304" pitchFamily="18" charset="0"/>
              </a:rPr>
              <a:t>y</a:t>
            </a:r>
            <a:r>
              <a:rPr lang="en-US" sz="4000" dirty="0" smtClean="0">
                <a:latin typeface="Times New Roman" panose="02020603050405020304" pitchFamily="18" charset="0"/>
                <a:cs typeface="Times New Roman" panose="02020603050405020304" pitchFamily="18" charset="0"/>
              </a:rPr>
              <a:t>our </a:t>
            </a:r>
            <a:r>
              <a:rPr lang="en-US" sz="4000" dirty="0">
                <a:latin typeface="Times New Roman" panose="02020603050405020304" pitchFamily="18" charset="0"/>
                <a:cs typeface="Times New Roman" panose="02020603050405020304" pitchFamily="18" charset="0"/>
              </a:rPr>
              <a:t>p</a:t>
            </a:r>
            <a:r>
              <a:rPr lang="en-US" sz="4000" dirty="0" smtClean="0">
                <a:latin typeface="Times New Roman" panose="02020603050405020304" pitchFamily="18" charset="0"/>
                <a:cs typeface="Times New Roman" panose="02020603050405020304" pitchFamily="18" charset="0"/>
              </a:rPr>
              <a:t>ositive </a:t>
            </a:r>
            <a:r>
              <a:rPr lang="en-US" sz="4000" dirty="0">
                <a:latin typeface="Times New Roman" panose="02020603050405020304" pitchFamily="18" charset="0"/>
                <a:cs typeface="Times New Roman" panose="02020603050405020304" pitchFamily="18" charset="0"/>
              </a:rPr>
              <a:t>b</a:t>
            </a:r>
            <a:r>
              <a:rPr lang="en-US" sz="4000" dirty="0" smtClean="0">
                <a:latin typeface="Times New Roman" panose="02020603050405020304" pitchFamily="18" charset="0"/>
                <a:cs typeface="Times New Roman" panose="02020603050405020304" pitchFamily="18" charset="0"/>
              </a:rPr>
              <a:t>ehavior </a:t>
            </a:r>
            <a:r>
              <a:rPr lang="en-US" sz="4000" dirty="0">
                <a:latin typeface="Times New Roman" panose="02020603050405020304" pitchFamily="18" charset="0"/>
                <a:cs typeface="Times New Roman" panose="02020603050405020304" pitchFamily="18" charset="0"/>
              </a:rPr>
              <a:t>s</a:t>
            </a:r>
            <a:r>
              <a:rPr lang="en-US" sz="4000" dirty="0" smtClean="0">
                <a:latin typeface="Times New Roman" panose="02020603050405020304" pitchFamily="18" charset="0"/>
                <a:cs typeface="Times New Roman" panose="02020603050405020304" pitchFamily="18" charset="0"/>
              </a:rPr>
              <a:t>upport </a:t>
            </a:r>
            <a:r>
              <a:rPr lang="en-US" sz="4000" dirty="0">
                <a:latin typeface="Times New Roman" panose="02020603050405020304" pitchFamily="18" charset="0"/>
                <a:cs typeface="Times New Roman" panose="02020603050405020304" pitchFamily="18" charset="0"/>
              </a:rPr>
              <a:t>s</a:t>
            </a:r>
            <a:r>
              <a:rPr lang="en-US" sz="4000" dirty="0" smtClean="0">
                <a:latin typeface="Times New Roman" panose="02020603050405020304" pitchFamily="18" charset="0"/>
                <a:cs typeface="Times New Roman" panose="02020603050405020304" pitchFamily="18" charset="0"/>
              </a:rPr>
              <a:t>ystem</a:t>
            </a:r>
            <a:endParaRPr lang="en-US" sz="4000" dirty="0">
              <a:latin typeface="Times New Roman" panose="02020603050405020304" pitchFamily="18" charset="0"/>
              <a:cs typeface="Times New Roman" panose="02020603050405020304" pitchFamily="18" charset="0"/>
            </a:endParaRPr>
          </a:p>
          <a:p>
            <a:pPr marL="800100" indent="-571500">
              <a:lnSpc>
                <a:spcPct val="115000"/>
              </a:lnSpc>
              <a:spcBef>
                <a:spcPts val="800"/>
              </a:spcBef>
            </a:pPr>
            <a:r>
              <a:rPr lang="en-US" sz="4000" dirty="0">
                <a:latin typeface="Times New Roman" panose="02020603050405020304" pitchFamily="18" charset="0"/>
                <a:ea typeface="Arial"/>
                <a:cs typeface="Times New Roman" panose="02020603050405020304" pitchFamily="18" charset="0"/>
                <a:sym typeface="Arial"/>
              </a:rPr>
              <a:t>P</a:t>
            </a:r>
            <a:r>
              <a:rPr lang="en-US" sz="4000" dirty="0">
                <a:latin typeface="Times New Roman" panose="02020603050405020304" pitchFamily="18" charset="0"/>
                <a:cs typeface="Times New Roman" panose="02020603050405020304" pitchFamily="18" charset="0"/>
              </a:rPr>
              <a:t>rofessional </a:t>
            </a:r>
            <a:r>
              <a:rPr lang="en-US" sz="4000" dirty="0" smtClean="0">
                <a:latin typeface="Times New Roman" panose="02020603050405020304" pitchFamily="18" charset="0"/>
                <a:cs typeface="Times New Roman" panose="02020603050405020304" pitchFamily="18" charset="0"/>
              </a:rPr>
              <a:t>development</a:t>
            </a:r>
            <a:endParaRPr lang="en-US" sz="4000" dirty="0">
              <a:latin typeface="Times New Roman" panose="02020603050405020304" pitchFamily="18" charset="0"/>
              <a:cs typeface="Times New Roman" panose="02020603050405020304" pitchFamily="18" charset="0"/>
            </a:endParaRPr>
          </a:p>
          <a:p>
            <a:pPr marL="0" lvl="0" indent="0" rtl="0">
              <a:lnSpc>
                <a:spcPct val="115000"/>
              </a:lnSpc>
              <a:spcBef>
                <a:spcPts val="800"/>
              </a:spcBef>
              <a:buNone/>
            </a:pPr>
            <a:endParaRPr dirty="0"/>
          </a:p>
          <a:p>
            <a:pPr lvl="0">
              <a:spcBef>
                <a:spcPts val="0"/>
              </a:spcBef>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31520" y="329565"/>
            <a:ext cx="13167300" cy="1371599"/>
          </a:xfrm>
          <a:prstGeom prst="rect">
            <a:avLst/>
          </a:prstGeom>
        </p:spPr>
        <p:txBody>
          <a:bodyPr lIns="91425" tIns="91425" rIns="91425" bIns="91425" anchor="ctr" anchorCtr="0">
            <a:noAutofit/>
          </a:bodyPr>
          <a:lstStyle/>
          <a:p>
            <a:pPr lvl="0">
              <a:spcBef>
                <a:spcPts val="0"/>
              </a:spcBef>
              <a:buNone/>
            </a:pPr>
            <a:r>
              <a:rPr lang="en-US" sz="6600" dirty="0">
                <a:solidFill>
                  <a:srgbClr val="808000"/>
                </a:solidFill>
                <a:latin typeface="Times New Roman"/>
                <a:ea typeface="Times New Roman"/>
                <a:cs typeface="Times New Roman"/>
                <a:sym typeface="Times New Roman"/>
              </a:rPr>
              <a:t>Helping Traumatized </a:t>
            </a:r>
            <a:r>
              <a:rPr lang="en-US" sz="6600" dirty="0" smtClean="0">
                <a:solidFill>
                  <a:srgbClr val="808000"/>
                </a:solidFill>
                <a:latin typeface="Times New Roman"/>
                <a:ea typeface="Times New Roman"/>
                <a:cs typeface="Times New Roman"/>
                <a:sym typeface="Times New Roman"/>
              </a:rPr>
              <a:t>Students </a:t>
            </a:r>
            <a:r>
              <a:rPr lang="en-US" sz="6600" dirty="0">
                <a:solidFill>
                  <a:srgbClr val="808000"/>
                </a:solidFill>
                <a:latin typeface="Times New Roman"/>
                <a:ea typeface="Times New Roman"/>
                <a:cs typeface="Times New Roman"/>
                <a:sym typeface="Times New Roman"/>
              </a:rPr>
              <a:t>L</a:t>
            </a:r>
            <a:r>
              <a:rPr lang="en-US" sz="6600" dirty="0" smtClean="0">
                <a:solidFill>
                  <a:srgbClr val="808000"/>
                </a:solidFill>
                <a:latin typeface="Times New Roman"/>
                <a:ea typeface="Times New Roman"/>
                <a:cs typeface="Times New Roman"/>
                <a:sym typeface="Times New Roman"/>
              </a:rPr>
              <a:t>earn</a:t>
            </a:r>
            <a:endParaRPr lang="en-US" sz="6600" dirty="0">
              <a:solidFill>
                <a:srgbClr val="808000"/>
              </a:solidFill>
              <a:latin typeface="Times New Roman"/>
              <a:ea typeface="Times New Roman"/>
              <a:cs typeface="Times New Roman"/>
              <a:sym typeface="Times New Roman"/>
            </a:endParaRPr>
          </a:p>
        </p:txBody>
      </p:sp>
      <p:sp>
        <p:nvSpPr>
          <p:cNvPr id="116" name="Shape 116"/>
          <p:cNvSpPr txBox="1">
            <a:spLocks noGrp="1"/>
          </p:cNvSpPr>
          <p:nvPr>
            <p:ph type="body" idx="1"/>
          </p:nvPr>
        </p:nvSpPr>
        <p:spPr>
          <a:xfrm>
            <a:off x="731520" y="1985553"/>
            <a:ext cx="13167300" cy="6008915"/>
          </a:xfrm>
          <a:prstGeom prst="rect">
            <a:avLst/>
          </a:prstGeom>
        </p:spPr>
        <p:txBody>
          <a:bodyPr lIns="91425" tIns="91425" rIns="91425" bIns="91425" anchor="t" anchorCtr="0">
            <a:noAutofit/>
          </a:bodyPr>
          <a:lstStyle/>
          <a:p>
            <a:pPr marL="0" lvl="0" indent="-69850" rtl="0">
              <a:lnSpc>
                <a:spcPct val="115000"/>
              </a:lnSpc>
              <a:spcBef>
                <a:spcPts val="800"/>
              </a:spcBef>
              <a:buClr>
                <a:schemeClr val="dk1"/>
              </a:buClr>
              <a:buSzPct val="45833"/>
              <a:buFont typeface="Arial"/>
              <a:buNone/>
            </a:pPr>
            <a:r>
              <a:rPr lang="en-US" sz="3200" dirty="0"/>
              <a:t>• </a:t>
            </a:r>
            <a:r>
              <a:rPr lang="en-US" sz="3200" dirty="0" smtClean="0"/>
              <a:t>Help </a:t>
            </a:r>
            <a:r>
              <a:rPr lang="en-US" sz="3200" dirty="0"/>
              <a:t>children regulate emotions </a:t>
            </a:r>
            <a:r>
              <a:rPr lang="en-US" sz="3200" dirty="0" smtClean="0"/>
              <a:t>to </a:t>
            </a:r>
            <a:r>
              <a:rPr lang="en-US" sz="3200" dirty="0"/>
              <a:t>master social and academic skills</a:t>
            </a:r>
          </a:p>
          <a:p>
            <a:pPr marL="0" lvl="0" indent="-69850" rtl="0">
              <a:lnSpc>
                <a:spcPct val="115000"/>
              </a:lnSpc>
              <a:spcBef>
                <a:spcPts val="800"/>
              </a:spcBef>
              <a:buClr>
                <a:schemeClr val="dk1"/>
              </a:buClr>
              <a:buSzPct val="45833"/>
              <a:buFont typeface="Arial"/>
              <a:buNone/>
            </a:pPr>
            <a:r>
              <a:rPr lang="en-US" sz="3200" dirty="0"/>
              <a:t>• </a:t>
            </a:r>
            <a:r>
              <a:rPr lang="en-US" sz="3200" dirty="0" smtClean="0"/>
              <a:t>Maintain </a:t>
            </a:r>
            <a:r>
              <a:rPr lang="en-US" sz="3200" dirty="0"/>
              <a:t>high academic standards</a:t>
            </a:r>
          </a:p>
          <a:p>
            <a:pPr marL="0" lvl="0" indent="-69850" rtl="0">
              <a:lnSpc>
                <a:spcPct val="115000"/>
              </a:lnSpc>
              <a:spcBef>
                <a:spcPts val="800"/>
              </a:spcBef>
              <a:buClr>
                <a:schemeClr val="dk1"/>
              </a:buClr>
              <a:buSzPct val="45833"/>
              <a:buFont typeface="Arial"/>
              <a:buNone/>
            </a:pPr>
            <a:r>
              <a:rPr lang="en-US" sz="3200" dirty="0"/>
              <a:t>• </a:t>
            </a:r>
            <a:r>
              <a:rPr lang="en-US" sz="3200" dirty="0" smtClean="0"/>
              <a:t>Help </a:t>
            </a:r>
            <a:r>
              <a:rPr lang="en-US" sz="3200" dirty="0"/>
              <a:t>children feel safe</a:t>
            </a:r>
          </a:p>
          <a:p>
            <a:pPr marL="0" lvl="0" indent="-69850" rtl="0">
              <a:lnSpc>
                <a:spcPct val="115000"/>
              </a:lnSpc>
              <a:spcBef>
                <a:spcPts val="800"/>
              </a:spcBef>
              <a:buClr>
                <a:schemeClr val="dk1"/>
              </a:buClr>
              <a:buSzPct val="45833"/>
              <a:buFont typeface="Arial"/>
              <a:buNone/>
            </a:pPr>
            <a:r>
              <a:rPr lang="en-US" sz="3200" dirty="0"/>
              <a:t>• </a:t>
            </a:r>
            <a:r>
              <a:rPr lang="en-US" sz="3200" dirty="0" smtClean="0"/>
              <a:t>Manage </a:t>
            </a:r>
            <a:r>
              <a:rPr lang="en-US" sz="3200" dirty="0"/>
              <a:t>behavior and </a:t>
            </a:r>
            <a:r>
              <a:rPr lang="en-US" sz="3200" dirty="0" smtClean="0"/>
              <a:t>set </a:t>
            </a:r>
            <a:r>
              <a:rPr lang="en-US" sz="3200" dirty="0"/>
              <a:t>limits</a:t>
            </a:r>
          </a:p>
          <a:p>
            <a:pPr marL="0" lvl="0" indent="-69850" rtl="0">
              <a:lnSpc>
                <a:spcPct val="115000"/>
              </a:lnSpc>
              <a:spcBef>
                <a:spcPts val="800"/>
              </a:spcBef>
              <a:buClr>
                <a:schemeClr val="dk1"/>
              </a:buClr>
              <a:buSzPct val="45833"/>
              <a:buFont typeface="Arial"/>
              <a:buNone/>
            </a:pPr>
            <a:r>
              <a:rPr lang="en-US" sz="3200" dirty="0"/>
              <a:t>• </a:t>
            </a:r>
            <a:r>
              <a:rPr lang="en-US" sz="3200" dirty="0" smtClean="0"/>
              <a:t>Reduce </a:t>
            </a:r>
            <a:r>
              <a:rPr lang="en-US" sz="3200" dirty="0"/>
              <a:t>bullying and harassment</a:t>
            </a:r>
          </a:p>
          <a:p>
            <a:pPr marL="0" lvl="0" indent="-69850" rtl="0">
              <a:lnSpc>
                <a:spcPct val="115000"/>
              </a:lnSpc>
              <a:spcBef>
                <a:spcPts val="800"/>
              </a:spcBef>
              <a:buClr>
                <a:schemeClr val="dk1"/>
              </a:buClr>
              <a:buSzPct val="45833"/>
              <a:buFont typeface="Arial"/>
              <a:buNone/>
            </a:pPr>
            <a:r>
              <a:rPr lang="en-US" sz="3200" dirty="0"/>
              <a:t>• </a:t>
            </a:r>
            <a:r>
              <a:rPr lang="en-US" sz="3200" dirty="0" smtClean="0"/>
              <a:t>Help </a:t>
            </a:r>
            <a:r>
              <a:rPr lang="en-US" sz="3200" dirty="0"/>
              <a:t>children have a sense of agency</a:t>
            </a:r>
          </a:p>
          <a:p>
            <a:pPr marL="0" lvl="0" indent="-69850" rtl="0">
              <a:lnSpc>
                <a:spcPct val="115000"/>
              </a:lnSpc>
              <a:spcBef>
                <a:spcPts val="800"/>
              </a:spcBef>
              <a:buClr>
                <a:schemeClr val="dk1"/>
              </a:buClr>
              <a:buSzPct val="45833"/>
              <a:buFont typeface="Arial"/>
              <a:buNone/>
            </a:pPr>
            <a:r>
              <a:rPr lang="en-US" sz="3200" dirty="0"/>
              <a:t>• </a:t>
            </a:r>
            <a:r>
              <a:rPr lang="en-US" sz="3200" dirty="0" smtClean="0"/>
              <a:t>Build </a:t>
            </a:r>
            <a:r>
              <a:rPr lang="en-US" sz="3200" dirty="0"/>
              <a:t>on strengths</a:t>
            </a:r>
          </a:p>
          <a:p>
            <a:pPr marL="0" lvl="0" indent="-69850" rtl="0">
              <a:lnSpc>
                <a:spcPct val="115000"/>
              </a:lnSpc>
              <a:spcBef>
                <a:spcPts val="800"/>
              </a:spcBef>
              <a:buClr>
                <a:schemeClr val="dk1"/>
              </a:buClr>
              <a:buSzPct val="45833"/>
              <a:buFont typeface="Arial"/>
              <a:buNone/>
            </a:pPr>
            <a:r>
              <a:rPr lang="en-US" sz="3200" dirty="0"/>
              <a:t>• </a:t>
            </a:r>
            <a:r>
              <a:rPr lang="en-US" sz="3200" dirty="0" smtClean="0"/>
              <a:t>Understand </a:t>
            </a:r>
            <a:r>
              <a:rPr lang="en-US" sz="3200" dirty="0"/>
              <a:t>the connection between behavior and emotion</a:t>
            </a:r>
          </a:p>
          <a:p>
            <a:pPr marL="0" lvl="0" indent="-69850" rtl="0">
              <a:lnSpc>
                <a:spcPct val="115000"/>
              </a:lnSpc>
              <a:spcBef>
                <a:spcPts val="800"/>
              </a:spcBef>
              <a:buClr>
                <a:schemeClr val="dk1"/>
              </a:buClr>
              <a:buSzPct val="45833"/>
              <a:buFont typeface="Arial"/>
              <a:buNone/>
            </a:pPr>
            <a:r>
              <a:rPr lang="en-US" sz="3200" dirty="0"/>
              <a:t>• </a:t>
            </a:r>
            <a:r>
              <a:rPr lang="en-US" sz="3200" dirty="0" smtClean="0"/>
              <a:t>Avoid </a:t>
            </a:r>
            <a:r>
              <a:rPr lang="en-US" sz="3200" dirty="0"/>
              <a:t>labels</a:t>
            </a:r>
          </a:p>
          <a:p>
            <a:pPr lvl="0">
              <a:spcBef>
                <a:spcPts val="0"/>
              </a:spcBef>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731525" y="0"/>
            <a:ext cx="13167300" cy="1371599"/>
          </a:xfrm>
          <a:prstGeom prst="rect">
            <a:avLst/>
          </a:prstGeom>
        </p:spPr>
        <p:txBody>
          <a:bodyPr lIns="91425" tIns="91425" rIns="91425" bIns="91425" anchor="ctr" anchorCtr="0">
            <a:noAutofit/>
          </a:bodyPr>
          <a:lstStyle/>
          <a:p>
            <a:pPr lvl="0">
              <a:spcBef>
                <a:spcPts val="0"/>
              </a:spcBef>
              <a:buNone/>
            </a:pPr>
            <a:r>
              <a:rPr lang="en-US" sz="6600" dirty="0">
                <a:solidFill>
                  <a:srgbClr val="808000"/>
                </a:solidFill>
                <a:latin typeface="Times New Roman"/>
                <a:ea typeface="Times New Roman"/>
                <a:cs typeface="Times New Roman"/>
                <a:sym typeface="Times New Roman"/>
              </a:rPr>
              <a:t>Teach </a:t>
            </a:r>
            <a:r>
              <a:rPr lang="en-US" sz="6600" dirty="0" smtClean="0">
                <a:solidFill>
                  <a:srgbClr val="808000"/>
                </a:solidFill>
                <a:latin typeface="Times New Roman"/>
                <a:ea typeface="Times New Roman"/>
                <a:cs typeface="Times New Roman"/>
                <a:sym typeface="Times New Roman"/>
              </a:rPr>
              <a:t>Problem-Solving </a:t>
            </a:r>
            <a:r>
              <a:rPr lang="en-US" sz="6600" dirty="0">
                <a:solidFill>
                  <a:srgbClr val="808000"/>
                </a:solidFill>
                <a:latin typeface="Times New Roman"/>
                <a:ea typeface="Times New Roman"/>
                <a:cs typeface="Times New Roman"/>
                <a:sym typeface="Times New Roman"/>
              </a:rPr>
              <a:t>Skills</a:t>
            </a:r>
          </a:p>
        </p:txBody>
      </p:sp>
      <p:sp>
        <p:nvSpPr>
          <p:cNvPr id="122" name="Shape 122"/>
          <p:cNvSpPr txBox="1">
            <a:spLocks noGrp="1"/>
          </p:cNvSpPr>
          <p:nvPr>
            <p:ph type="body" idx="1"/>
          </p:nvPr>
        </p:nvSpPr>
        <p:spPr>
          <a:xfrm>
            <a:off x="731525" y="1371599"/>
            <a:ext cx="13167300" cy="6052199"/>
          </a:xfrm>
          <a:prstGeom prst="rect">
            <a:avLst/>
          </a:prstGeom>
        </p:spPr>
        <p:txBody>
          <a:bodyPr lIns="91425" tIns="91425" rIns="91425" bIns="91425" anchor="t" anchorCtr="0">
            <a:noAutofit/>
          </a:bodyPr>
          <a:lstStyle/>
          <a:p>
            <a:pPr marL="0" indent="0">
              <a:lnSpc>
                <a:spcPct val="115000"/>
              </a:lnSpc>
              <a:spcBef>
                <a:spcPts val="800"/>
              </a:spcBef>
              <a:buSzPct val="36666"/>
              <a:buNone/>
            </a:pPr>
            <a:r>
              <a:rPr lang="en-US" sz="3000" dirty="0" smtClean="0"/>
              <a:t>•   Through </a:t>
            </a:r>
            <a:r>
              <a:rPr lang="en-US" sz="3000" dirty="0"/>
              <a:t>gentle guidance and open-ended questions, support children in </a:t>
            </a:r>
            <a:r>
              <a:rPr lang="en-US" sz="3000" dirty="0" smtClean="0"/>
              <a:t>  resolving </a:t>
            </a:r>
            <a:r>
              <a:rPr lang="en-US" sz="3000" dirty="0"/>
              <a:t>their own conflicts by learning resolution skills and nonviolent ways of playing, working, and communicating with others.</a:t>
            </a:r>
          </a:p>
          <a:p>
            <a:pPr marL="0" indent="0">
              <a:lnSpc>
                <a:spcPct val="115000"/>
              </a:lnSpc>
              <a:spcBef>
                <a:spcPts val="800"/>
              </a:spcBef>
              <a:buSzPct val="36666"/>
              <a:buNone/>
            </a:pPr>
            <a:r>
              <a:rPr lang="en-US" sz="3000" dirty="0" smtClean="0"/>
              <a:t>•   Acknowledge </a:t>
            </a:r>
            <a:r>
              <a:rPr lang="en-US" sz="3000" dirty="0"/>
              <a:t>children’s problem-solving attempts whether or not the attempts are successful.</a:t>
            </a:r>
          </a:p>
          <a:p>
            <a:pPr marL="0" indent="0">
              <a:lnSpc>
                <a:spcPct val="115000"/>
              </a:lnSpc>
              <a:spcBef>
                <a:spcPts val="800"/>
              </a:spcBef>
              <a:buSzPct val="36666"/>
              <a:buNone/>
            </a:pPr>
            <a:r>
              <a:rPr lang="en-US" sz="3000" dirty="0" smtClean="0"/>
              <a:t>•   Encourage </a:t>
            </a:r>
            <a:r>
              <a:rPr lang="en-US" sz="3000" dirty="0"/>
              <a:t>them to think ahead by discussing challenges they would face in carrying out their plans and help them consider how they can prevent or solve them.</a:t>
            </a:r>
          </a:p>
          <a:p>
            <a:pPr marL="0" indent="0">
              <a:lnSpc>
                <a:spcPct val="115000"/>
              </a:lnSpc>
              <a:spcBef>
                <a:spcPts val="800"/>
              </a:spcBef>
              <a:buSzPct val="36666"/>
              <a:buNone/>
            </a:pPr>
            <a:r>
              <a:rPr lang="en-US" sz="3000" dirty="0" smtClean="0"/>
              <a:t>•   Suggest </a:t>
            </a:r>
            <a:r>
              <a:rPr lang="en-US" sz="3000" dirty="0"/>
              <a:t>taking breaks when children are stuck or when they are getting frustrated. Provide choices when possible.</a:t>
            </a:r>
          </a:p>
          <a:p>
            <a:pPr marL="0" indent="0">
              <a:lnSpc>
                <a:spcPct val="115000"/>
              </a:lnSpc>
              <a:spcBef>
                <a:spcPts val="800"/>
              </a:spcBef>
              <a:buSzPct val="36666"/>
              <a:buNone/>
            </a:pPr>
            <a:r>
              <a:rPr lang="en-US" sz="3000" dirty="0" smtClean="0"/>
              <a:t>•   Model </a:t>
            </a:r>
            <a:r>
              <a:rPr lang="en-US" sz="3000" dirty="0"/>
              <a:t>the exact words to use, particularly when they are in new situations.</a:t>
            </a:r>
          </a:p>
          <a:p>
            <a:pPr lvl="0">
              <a:spcBef>
                <a:spcPts val="0"/>
              </a:spcBef>
              <a:buNone/>
            </a:pP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731520" y="329565"/>
            <a:ext cx="13167300" cy="1371599"/>
          </a:xfrm>
          <a:prstGeom prst="rect">
            <a:avLst/>
          </a:prstGeom>
        </p:spPr>
        <p:txBody>
          <a:bodyPr lIns="91425" tIns="91425" rIns="91425" bIns="91425" anchor="ctr" anchorCtr="0">
            <a:noAutofit/>
          </a:bodyPr>
          <a:lstStyle/>
          <a:p>
            <a:pPr lvl="0">
              <a:spcBef>
                <a:spcPts val="0"/>
              </a:spcBef>
              <a:buNone/>
            </a:pPr>
            <a:r>
              <a:rPr lang="en-US" sz="6600" dirty="0">
                <a:solidFill>
                  <a:srgbClr val="808000"/>
                </a:solidFill>
                <a:latin typeface="Times New Roman"/>
                <a:ea typeface="Times New Roman"/>
                <a:cs typeface="Times New Roman"/>
              </a:rPr>
              <a:t>Putting </a:t>
            </a:r>
            <a:r>
              <a:rPr lang="en-US" sz="6600" dirty="0" smtClean="0">
                <a:solidFill>
                  <a:srgbClr val="808000"/>
                </a:solidFill>
                <a:latin typeface="Times New Roman"/>
                <a:ea typeface="Times New Roman"/>
                <a:cs typeface="Times New Roman"/>
              </a:rPr>
              <a:t>It </a:t>
            </a:r>
            <a:r>
              <a:rPr lang="en-US" sz="6600" dirty="0">
                <a:solidFill>
                  <a:srgbClr val="808000"/>
                </a:solidFill>
                <a:latin typeface="Times New Roman"/>
                <a:ea typeface="Times New Roman"/>
                <a:cs typeface="Times New Roman"/>
              </a:rPr>
              <a:t>A</a:t>
            </a:r>
            <a:r>
              <a:rPr lang="en-US" sz="6600" dirty="0" smtClean="0">
                <a:solidFill>
                  <a:srgbClr val="808000"/>
                </a:solidFill>
                <a:latin typeface="Times New Roman"/>
                <a:ea typeface="Times New Roman"/>
                <a:cs typeface="Times New Roman"/>
              </a:rPr>
              <a:t>ll </a:t>
            </a:r>
            <a:r>
              <a:rPr lang="en-US" sz="6600" dirty="0">
                <a:solidFill>
                  <a:srgbClr val="808000"/>
                </a:solidFill>
                <a:latin typeface="Times New Roman"/>
                <a:ea typeface="Times New Roman"/>
                <a:cs typeface="Times New Roman"/>
              </a:rPr>
              <a:t>I</a:t>
            </a:r>
            <a:r>
              <a:rPr lang="en-US" sz="6600" dirty="0" smtClean="0">
                <a:solidFill>
                  <a:srgbClr val="808000"/>
                </a:solidFill>
                <a:latin typeface="Times New Roman"/>
                <a:ea typeface="Times New Roman"/>
                <a:cs typeface="Times New Roman"/>
              </a:rPr>
              <a:t>nto </a:t>
            </a:r>
            <a:r>
              <a:rPr lang="en-US" sz="6600" dirty="0">
                <a:solidFill>
                  <a:srgbClr val="808000"/>
                </a:solidFill>
                <a:latin typeface="Times New Roman"/>
                <a:ea typeface="Times New Roman"/>
                <a:cs typeface="Times New Roman"/>
              </a:rPr>
              <a:t>Practice</a:t>
            </a:r>
          </a:p>
        </p:txBody>
      </p:sp>
      <p:sp>
        <p:nvSpPr>
          <p:cNvPr id="128" name="Shape 128"/>
          <p:cNvSpPr txBox="1">
            <a:spLocks noGrp="1"/>
          </p:cNvSpPr>
          <p:nvPr>
            <p:ph type="body" idx="1"/>
          </p:nvPr>
        </p:nvSpPr>
        <p:spPr>
          <a:xfrm>
            <a:off x="731520" y="1701164"/>
            <a:ext cx="13167300" cy="6406800"/>
          </a:xfrm>
          <a:prstGeom prst="rect">
            <a:avLst/>
          </a:prstGeom>
        </p:spPr>
        <p:txBody>
          <a:bodyPr lIns="91425" tIns="91425" rIns="91425" bIns="91425" anchor="t" anchorCtr="0">
            <a:noAutofit/>
          </a:bodyPr>
          <a:lstStyle/>
          <a:p>
            <a:pPr marL="0" lvl="0" indent="-69850" algn="ctr" rtl="0">
              <a:lnSpc>
                <a:spcPct val="115000"/>
              </a:lnSpc>
              <a:spcBef>
                <a:spcPts val="800"/>
              </a:spcBef>
              <a:buClr>
                <a:schemeClr val="dk1"/>
              </a:buClr>
              <a:buSzPct val="34375"/>
              <a:buFont typeface="Arial"/>
              <a:buNone/>
            </a:pPr>
            <a:r>
              <a:rPr lang="en-US" sz="4000" b="1" dirty="0">
                <a:solidFill>
                  <a:srgbClr val="808000"/>
                </a:solidFill>
                <a:sym typeface="Calibri"/>
              </a:rPr>
              <a:t>Dolores Huerta Preparatory High School</a:t>
            </a:r>
          </a:p>
          <a:p>
            <a:pPr marL="0" lvl="0" indent="-69850">
              <a:lnSpc>
                <a:spcPct val="115000"/>
              </a:lnSpc>
              <a:spcBef>
                <a:spcPts val="700"/>
              </a:spcBef>
              <a:buSzPct val="61111"/>
              <a:buNone/>
            </a:pPr>
            <a:r>
              <a:rPr lang="en-US" sz="4000" dirty="0" smtClean="0"/>
              <a:t>•   Minority </a:t>
            </a:r>
            <a:r>
              <a:rPr lang="en-US" sz="4000" dirty="0"/>
              <a:t>Rate – Over 85% </a:t>
            </a:r>
            <a:r>
              <a:rPr lang="en-US" sz="4000" dirty="0" smtClean="0"/>
              <a:t>(Primarily Hispanic)</a:t>
            </a:r>
            <a:endParaRPr lang="en-US" sz="4000" dirty="0"/>
          </a:p>
          <a:p>
            <a:pPr marL="0" lvl="0" indent="-69850" rtl="0">
              <a:lnSpc>
                <a:spcPct val="115000"/>
              </a:lnSpc>
              <a:spcBef>
                <a:spcPts val="700"/>
              </a:spcBef>
              <a:buClr>
                <a:schemeClr val="dk1"/>
              </a:buClr>
              <a:buSzPct val="61111"/>
              <a:buFont typeface="Arial"/>
              <a:buNone/>
            </a:pPr>
            <a:r>
              <a:rPr lang="en-US" sz="4000" dirty="0" smtClean="0"/>
              <a:t>•   Free </a:t>
            </a:r>
            <a:r>
              <a:rPr lang="en-US" sz="4000" dirty="0"/>
              <a:t>and Reduced Lunch Rate – </a:t>
            </a:r>
            <a:r>
              <a:rPr lang="en-US" sz="4000" dirty="0" smtClean="0"/>
              <a:t>79%</a:t>
            </a:r>
          </a:p>
          <a:p>
            <a:pPr marL="0" indent="-69850">
              <a:lnSpc>
                <a:spcPct val="115000"/>
              </a:lnSpc>
              <a:spcBef>
                <a:spcPts val="700"/>
              </a:spcBef>
              <a:buSzPct val="61111"/>
              <a:buNone/>
            </a:pPr>
            <a:r>
              <a:rPr lang="en-US" sz="4000" dirty="0" smtClean="0"/>
              <a:t>•   Truancy </a:t>
            </a:r>
            <a:r>
              <a:rPr lang="en-US" sz="4000" dirty="0"/>
              <a:t>and absenteeism – Above 20%</a:t>
            </a:r>
          </a:p>
          <a:p>
            <a:pPr marL="0" lvl="0" indent="-457200" rtl="0">
              <a:lnSpc>
                <a:spcPct val="115000"/>
              </a:lnSpc>
              <a:spcBef>
                <a:spcPts val="700"/>
              </a:spcBef>
              <a:buClr>
                <a:schemeClr val="dk1"/>
              </a:buClr>
              <a:buSzPct val="61111"/>
              <a:buFont typeface="Arial"/>
              <a:buNone/>
            </a:pPr>
            <a:r>
              <a:rPr lang="en-US" sz="4000" dirty="0" smtClean="0"/>
              <a:t>•   Most </a:t>
            </a:r>
            <a:r>
              <a:rPr lang="en-US" sz="4000" dirty="0"/>
              <a:t>students </a:t>
            </a:r>
            <a:r>
              <a:rPr lang="en-US" sz="4000" dirty="0" smtClean="0"/>
              <a:t>from </a:t>
            </a:r>
            <a:r>
              <a:rPr lang="en-US" sz="4000" dirty="0"/>
              <a:t>single parent households or </a:t>
            </a:r>
            <a:r>
              <a:rPr lang="en-US" sz="4000" dirty="0" smtClean="0"/>
              <a:t>being </a:t>
            </a:r>
            <a:r>
              <a:rPr lang="en-US" sz="4000" dirty="0"/>
              <a:t>raised </a:t>
            </a:r>
            <a:r>
              <a:rPr lang="en-US" sz="4000" dirty="0" smtClean="0"/>
              <a:t>            by grandparents</a:t>
            </a:r>
            <a:endParaRPr lang="en-US" sz="4000" dirty="0"/>
          </a:p>
          <a:p>
            <a:pPr marL="0" lvl="0" indent="0" rtl="0">
              <a:lnSpc>
                <a:spcPct val="115000"/>
              </a:lnSpc>
              <a:spcBef>
                <a:spcPts val="700"/>
              </a:spcBef>
              <a:buNone/>
            </a:pPr>
            <a:r>
              <a:rPr lang="en-US" sz="4000" dirty="0" smtClean="0"/>
              <a:t>•   Disrespect </a:t>
            </a:r>
            <a:r>
              <a:rPr lang="en-US" sz="4000" dirty="0"/>
              <a:t>and </a:t>
            </a:r>
            <a:r>
              <a:rPr lang="en-US" sz="4000" dirty="0" smtClean="0"/>
              <a:t>insubordination greatest </a:t>
            </a:r>
            <a:r>
              <a:rPr lang="en-US" sz="4000" dirty="0"/>
              <a:t>behavioral </a:t>
            </a:r>
            <a:r>
              <a:rPr lang="en-US" sz="4000" dirty="0" smtClean="0"/>
              <a:t>issues</a:t>
            </a:r>
            <a:endParaRPr lang="en-US" sz="4000" dirty="0"/>
          </a:p>
          <a:p>
            <a:pPr marL="0" lvl="0" indent="-69850" rtl="0">
              <a:lnSpc>
                <a:spcPct val="115000"/>
              </a:lnSpc>
              <a:spcBef>
                <a:spcPts val="700"/>
              </a:spcBef>
              <a:buClr>
                <a:schemeClr val="dk1"/>
              </a:buClr>
              <a:buSzPct val="39285"/>
              <a:buFont typeface="Arial"/>
              <a:buNone/>
            </a:pPr>
            <a:endParaRPr dirty="0"/>
          </a:p>
          <a:p>
            <a:pPr marL="0" lvl="0" indent="0">
              <a:spcBef>
                <a:spcPts val="0"/>
              </a:spcBef>
              <a:buNone/>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460" y="212000"/>
            <a:ext cx="13167360" cy="1371599"/>
          </a:xfrm>
        </p:spPr>
        <p:txBody>
          <a:bodyPr/>
          <a:lstStyle/>
          <a:p>
            <a:r>
              <a:rPr lang="en-US" sz="6600" dirty="0">
                <a:solidFill>
                  <a:srgbClr val="808000"/>
                </a:solidFill>
                <a:latin typeface="Times New Roman"/>
                <a:ea typeface="Times New Roman"/>
                <a:cs typeface="Times New Roman"/>
              </a:rPr>
              <a:t>Putting </a:t>
            </a:r>
            <a:r>
              <a:rPr lang="en-US" sz="6600" dirty="0" smtClean="0">
                <a:solidFill>
                  <a:srgbClr val="808000"/>
                </a:solidFill>
                <a:latin typeface="Times New Roman"/>
                <a:ea typeface="Times New Roman"/>
                <a:cs typeface="Times New Roman"/>
              </a:rPr>
              <a:t>It </a:t>
            </a:r>
            <a:r>
              <a:rPr lang="en-US" sz="6600" dirty="0">
                <a:solidFill>
                  <a:srgbClr val="808000"/>
                </a:solidFill>
                <a:latin typeface="Times New Roman"/>
                <a:ea typeface="Times New Roman"/>
                <a:cs typeface="Times New Roman"/>
              </a:rPr>
              <a:t>A</a:t>
            </a:r>
            <a:r>
              <a:rPr lang="en-US" sz="6600" dirty="0" smtClean="0">
                <a:solidFill>
                  <a:srgbClr val="808000"/>
                </a:solidFill>
                <a:latin typeface="Times New Roman"/>
                <a:ea typeface="Times New Roman"/>
                <a:cs typeface="Times New Roman"/>
              </a:rPr>
              <a:t>ll </a:t>
            </a:r>
            <a:r>
              <a:rPr lang="en-US" sz="6600" dirty="0">
                <a:solidFill>
                  <a:srgbClr val="808000"/>
                </a:solidFill>
                <a:latin typeface="Times New Roman"/>
                <a:ea typeface="Times New Roman"/>
                <a:cs typeface="Times New Roman"/>
              </a:rPr>
              <a:t>I</a:t>
            </a:r>
            <a:r>
              <a:rPr lang="en-US" sz="6600" dirty="0" smtClean="0">
                <a:solidFill>
                  <a:srgbClr val="808000"/>
                </a:solidFill>
                <a:latin typeface="Times New Roman"/>
                <a:ea typeface="Times New Roman"/>
                <a:cs typeface="Times New Roman"/>
              </a:rPr>
              <a:t>nto </a:t>
            </a:r>
            <a:r>
              <a:rPr lang="en-US" sz="6600" dirty="0">
                <a:solidFill>
                  <a:srgbClr val="808000"/>
                </a:solidFill>
                <a:latin typeface="Times New Roman"/>
                <a:ea typeface="Times New Roman"/>
                <a:cs typeface="Times New Roman"/>
              </a:rPr>
              <a:t>Practice</a:t>
            </a:r>
          </a:p>
        </p:txBody>
      </p:sp>
      <p:sp>
        <p:nvSpPr>
          <p:cNvPr id="3" name="Text Placeholder 2"/>
          <p:cNvSpPr>
            <a:spLocks noGrp="1"/>
          </p:cNvSpPr>
          <p:nvPr>
            <p:ph type="body" idx="1"/>
          </p:nvPr>
        </p:nvSpPr>
        <p:spPr>
          <a:xfrm>
            <a:off x="731460" y="1335404"/>
            <a:ext cx="13167300" cy="689339"/>
          </a:xfrm>
        </p:spPr>
        <p:txBody>
          <a:bodyPr/>
          <a:lstStyle/>
          <a:p>
            <a:pPr marL="0" indent="-69850" algn="ctr">
              <a:lnSpc>
                <a:spcPct val="115000"/>
              </a:lnSpc>
              <a:spcBef>
                <a:spcPts val="800"/>
              </a:spcBef>
              <a:buSzPct val="34375"/>
              <a:buNone/>
            </a:pPr>
            <a:r>
              <a:rPr lang="en-US" b="1" dirty="0">
                <a:solidFill>
                  <a:srgbClr val="808000"/>
                </a:solidFill>
                <a:sym typeface="Calibri"/>
              </a:rPr>
              <a:t>Dolores Huerta Preparatory High </a:t>
            </a:r>
            <a:r>
              <a:rPr lang="en-US" b="1" dirty="0" smtClean="0">
                <a:solidFill>
                  <a:srgbClr val="808000"/>
                </a:solidFill>
                <a:sym typeface="Calibri"/>
              </a:rPr>
              <a:t>School</a:t>
            </a:r>
            <a:endParaRPr lang="en-US" b="1" dirty="0">
              <a:solidFill>
                <a:srgbClr val="808000"/>
              </a:solidFill>
              <a:sym typeface="Calibri"/>
            </a:endParaRPr>
          </a:p>
        </p:txBody>
      </p:sp>
      <p:sp>
        <p:nvSpPr>
          <p:cNvPr id="4" name="Rectangle 3"/>
          <p:cNvSpPr/>
          <p:nvPr/>
        </p:nvSpPr>
        <p:spPr>
          <a:xfrm>
            <a:off x="1384602" y="2117630"/>
            <a:ext cx="13363363" cy="5585119"/>
          </a:xfrm>
          <a:prstGeom prst="rect">
            <a:avLst/>
          </a:prstGeom>
        </p:spPr>
        <p:txBody>
          <a:bodyPr wrap="square">
            <a:spAutoFit/>
          </a:bodyPr>
          <a:lstStyle/>
          <a:p>
            <a:pPr lvl="0">
              <a:lnSpc>
                <a:spcPct val="115000"/>
              </a:lnSpc>
              <a:spcBef>
                <a:spcPts val="800"/>
              </a:spcBef>
            </a:pPr>
            <a:r>
              <a:rPr lang="en-US" sz="3600" dirty="0">
                <a:latin typeface="Times New Roman" panose="02020603050405020304" pitchFamily="18" charset="0"/>
                <a:cs typeface="Times New Roman" panose="02020603050405020304" pitchFamily="18" charset="0"/>
              </a:rPr>
              <a:t>Graduation Rate for Free and Reduced Lunch Students</a:t>
            </a:r>
          </a:p>
          <a:p>
            <a:pPr marL="285750" lvl="0" indent="-28575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82% in 4 years</a:t>
            </a:r>
          </a:p>
          <a:p>
            <a:pPr marL="285750" lvl="0" indent="-28575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94.6% in 5 years</a:t>
            </a:r>
          </a:p>
          <a:p>
            <a:pPr marL="285750" lvl="0" indent="-28575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97.8% in 6 </a:t>
            </a:r>
            <a:r>
              <a:rPr lang="en-US" sz="2800" dirty="0" smtClean="0">
                <a:latin typeface="Times New Roman" panose="02020603050405020304" pitchFamily="18" charset="0"/>
                <a:cs typeface="Times New Roman" panose="02020603050405020304" pitchFamily="18" charset="0"/>
              </a:rPr>
              <a:t>years</a:t>
            </a:r>
          </a:p>
          <a:p>
            <a:pPr lvl="0">
              <a:lnSpc>
                <a:spcPct val="115000"/>
              </a:lnSpc>
              <a:spcBef>
                <a:spcPts val="800"/>
              </a:spcBef>
            </a:pPr>
            <a:endParaRPr lang="en-US" sz="2400" dirty="0">
              <a:latin typeface="Times New Roman" panose="02020603050405020304" pitchFamily="18" charset="0"/>
              <a:cs typeface="Times New Roman" panose="02020603050405020304" pitchFamily="18" charset="0"/>
            </a:endParaRPr>
          </a:p>
          <a:p>
            <a:pPr lvl="0">
              <a:lnSpc>
                <a:spcPct val="115000"/>
              </a:lnSpc>
              <a:spcBef>
                <a:spcPts val="800"/>
              </a:spcBef>
            </a:pPr>
            <a:r>
              <a:rPr lang="en-US" sz="3600" dirty="0">
                <a:latin typeface="Times New Roman" panose="02020603050405020304" pitchFamily="18" charset="0"/>
                <a:cs typeface="Times New Roman" panose="02020603050405020304" pitchFamily="18" charset="0"/>
              </a:rPr>
              <a:t>Graduation Rate for Minority Students</a:t>
            </a:r>
          </a:p>
          <a:p>
            <a:pPr marL="342900" lvl="0" indent="-34290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78% in 4 years</a:t>
            </a:r>
          </a:p>
          <a:p>
            <a:pPr marL="342900" lvl="0" indent="-34290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95% in 5 years</a:t>
            </a:r>
          </a:p>
          <a:p>
            <a:pPr marL="342900" lvl="0" indent="-342900">
              <a:lnSpc>
                <a:spcPct val="115000"/>
              </a:lnSpc>
              <a:spcBef>
                <a:spcPts val="800"/>
              </a:spcBef>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96% in 6 years</a:t>
            </a:r>
          </a:p>
        </p:txBody>
      </p:sp>
    </p:spTree>
    <p:extLst>
      <p:ext uri="{BB962C8B-B14F-4D97-AF65-F5344CB8AC3E}">
        <p14:creationId xmlns:p14="http://schemas.microsoft.com/office/powerpoint/2010/main" val="3218310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735</Words>
  <Application>Microsoft Office PowerPoint</Application>
  <PresentationFormat>Custom</PresentationFormat>
  <Paragraphs>70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Creating a Trauma-Informed Care School  Earl Poteet, MSW, LCSW Terri Martinez -McGraw, MA.Ed Fred Segura, MA.Ed   July 11, 2017, Solutions to the Dropout Crisis. National Dropout Prevention Center, Clemson, SC.  http://dropoutprevention.org/webcast/creating-a-trauma-informed-care-school/</vt:lpstr>
      <vt:lpstr>Stress Response</vt:lpstr>
      <vt:lpstr>Freeze</vt:lpstr>
      <vt:lpstr>Long-Term Effects</vt:lpstr>
      <vt:lpstr> Creating a Trauma-Informed Learning Environment</vt:lpstr>
      <vt:lpstr>Helping Traumatized Students Learn</vt:lpstr>
      <vt:lpstr>Teach Problem-Solving Skills</vt:lpstr>
      <vt:lpstr>Putting It All Into Practice</vt:lpstr>
      <vt:lpstr>Putting It All Into Practice</vt:lpstr>
      <vt:lpstr>Putting It All Into Practice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the Wounded Student Trauma Informed Care in Schools Earl Poteet, MSW, LCSW Terri Martinez -McGraw, MA.Ed Fred Segura, MA.Ed June 28, 2017</dc:title>
  <dc:creator>Lynn H. Dunlap</dc:creator>
  <cp:lastModifiedBy>Cairen Withington</cp:lastModifiedBy>
  <cp:revision>20</cp:revision>
  <dcterms:modified xsi:type="dcterms:W3CDTF">2017-07-10T15:45:14Z</dcterms:modified>
</cp:coreProperties>
</file>